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Montserrat" charset="0"/>
      <p:regular r:id="rId11"/>
      <p:bold r:id="rId12"/>
    </p:embeddedFont>
    <p:embeddedFont>
      <p:font typeface="Barlow" charset="0"/>
      <p:regular r:id="rId13"/>
      <p:bold r:id="rId14"/>
    </p:embeddedFont>
    <p:embeddedFont>
      <p:font typeface="Calibri"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372" y="-10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4E32BB65-B4F1-4888-80DA-89BC719BC626}" type="datetimeFigureOut">
              <a:rPr lang="en-US" smtClean="0"/>
              <a:t>9/22/2024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6BB06443-67C9-49E5-96F3-18B0EF7BDFE5}" type="slidenum">
              <a:rPr lang="en-US" smtClean="0"/>
              <a:t>‹#›</a:t>
            </a:fld>
            <a:endParaRPr lang="en-US"/>
          </a:p>
        </p:txBody>
      </p:sp>
    </p:spTree>
    <p:extLst>
      <p:ext uri="{BB962C8B-B14F-4D97-AF65-F5344CB8AC3E}">
        <p14:creationId xmlns:p14="http://schemas.microsoft.com/office/powerpoint/2010/main" val="3090025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2326362"/>
            <a:ext cx="4944785" cy="3576757"/>
          </a:xfrm>
          <a:prstGeom prst="rect">
            <a:avLst/>
          </a:prstGeom>
        </p:spPr>
      </p:pic>
      <p:sp>
        <p:nvSpPr>
          <p:cNvPr id="4" name="Text 0"/>
          <p:cNvSpPr/>
          <p:nvPr/>
        </p:nvSpPr>
        <p:spPr>
          <a:xfrm>
            <a:off x="6244709" y="1472089"/>
            <a:ext cx="7627382" cy="2950726"/>
          </a:xfrm>
          <a:prstGeom prst="rect">
            <a:avLst/>
          </a:prstGeom>
          <a:noFill/>
          <a:ln/>
        </p:spPr>
        <p:txBody>
          <a:bodyPr wrap="square" lIns="0" tIns="0" rIns="0" bIns="0" rtlCol="0" anchor="t"/>
          <a:lstStyle/>
          <a:p>
            <a:pPr>
              <a:lnSpc>
                <a:spcPts val="7700"/>
              </a:lnSpc>
            </a:pPr>
            <a:r>
              <a:rPr lang="en-US" sz="6150" b="1" dirty="0" err="1">
                <a:solidFill>
                  <a:srgbClr val="9998FF"/>
                </a:solidFill>
                <a:latin typeface="Barlow" pitchFamily="34" charset="0"/>
                <a:ea typeface="Barlow" pitchFamily="34" charset="-122"/>
                <a:cs typeface="Barlow" pitchFamily="34" charset="-120"/>
              </a:rPr>
              <a:t>Phản</a:t>
            </a:r>
            <a:r>
              <a:rPr lang="en-US" sz="6150" b="1" dirty="0">
                <a:solidFill>
                  <a:srgbClr val="9998FF"/>
                </a:solidFill>
                <a:latin typeface="Barlow" pitchFamily="34" charset="0"/>
                <a:ea typeface="Barlow" pitchFamily="34" charset="-122"/>
                <a:cs typeface="Barlow" pitchFamily="34" charset="-120"/>
              </a:rPr>
              <a:t> </a:t>
            </a:r>
            <a:r>
              <a:rPr lang="en-US" sz="6150" b="1" dirty="0" err="1">
                <a:solidFill>
                  <a:srgbClr val="9998FF"/>
                </a:solidFill>
                <a:latin typeface="Barlow" pitchFamily="34" charset="0"/>
                <a:ea typeface="Barlow" pitchFamily="34" charset="-122"/>
                <a:cs typeface="Barlow" pitchFamily="34" charset="-120"/>
              </a:rPr>
              <a:t>ứng</a:t>
            </a:r>
            <a:r>
              <a:rPr lang="en-US" sz="6150" b="1" dirty="0">
                <a:solidFill>
                  <a:srgbClr val="9998FF"/>
                </a:solidFill>
                <a:latin typeface="Barlow" pitchFamily="34" charset="0"/>
                <a:ea typeface="Barlow" pitchFamily="34" charset="-122"/>
                <a:cs typeface="Barlow" pitchFamily="34" charset="-120"/>
              </a:rPr>
              <a:t> </a:t>
            </a:r>
            <a:r>
              <a:rPr lang="en-US" sz="6150" b="1" dirty="0" err="1">
                <a:solidFill>
                  <a:srgbClr val="9998FF"/>
                </a:solidFill>
                <a:latin typeface="Barlow" pitchFamily="34" charset="0"/>
                <a:ea typeface="Barlow" pitchFamily="34" charset="-122"/>
                <a:cs typeface="Barlow" pitchFamily="34" charset="-120"/>
              </a:rPr>
              <a:t>vôi</a:t>
            </a:r>
            <a:r>
              <a:rPr lang="en-US" sz="6150" b="1" dirty="0">
                <a:solidFill>
                  <a:srgbClr val="9998FF"/>
                </a:solidFill>
                <a:latin typeface="Barlow" pitchFamily="34" charset="0"/>
                <a:ea typeface="Barlow" pitchFamily="34" charset="-122"/>
                <a:cs typeface="Barlow" pitchFamily="34" charset="-120"/>
              </a:rPr>
              <a:t> </a:t>
            </a:r>
            <a:r>
              <a:rPr lang="en-US" sz="6150" b="1" dirty="0" err="1">
                <a:solidFill>
                  <a:srgbClr val="9998FF"/>
                </a:solidFill>
                <a:latin typeface="Barlow" pitchFamily="34" charset="0"/>
                <a:ea typeface="Barlow" pitchFamily="34" charset="-122"/>
                <a:cs typeface="Barlow" pitchFamily="34" charset="-120"/>
              </a:rPr>
              <a:t>và</a:t>
            </a:r>
            <a:r>
              <a:rPr lang="en-US" sz="6150" b="1" dirty="0">
                <a:solidFill>
                  <a:srgbClr val="9998FF"/>
                </a:solidFill>
                <a:latin typeface="Barlow" pitchFamily="34" charset="0"/>
                <a:ea typeface="Barlow" pitchFamily="34" charset="-122"/>
                <a:cs typeface="Barlow" pitchFamily="34" charset="-120"/>
              </a:rPr>
              <a:t> </a:t>
            </a:r>
            <a:r>
              <a:rPr lang="en-US" sz="6150" b="1" dirty="0" err="1">
                <a:solidFill>
                  <a:srgbClr val="9998FF"/>
                </a:solidFill>
                <a:latin typeface="Barlow" pitchFamily="34" charset="0"/>
                <a:ea typeface="Barlow" pitchFamily="34" charset="-122"/>
                <a:cs typeface="Barlow" pitchFamily="34" charset="-120"/>
              </a:rPr>
              <a:t>axit</a:t>
            </a:r>
            <a:r>
              <a:rPr lang="en-US" sz="6150" b="1" dirty="0">
                <a:solidFill>
                  <a:srgbClr val="9998FF"/>
                </a:solidFill>
                <a:latin typeface="Barlow" pitchFamily="34" charset="0"/>
                <a:ea typeface="Barlow" pitchFamily="34" charset="-122"/>
                <a:cs typeface="Barlow" pitchFamily="34" charset="-120"/>
              </a:rPr>
              <a:t>: </a:t>
            </a:r>
            <a:r>
              <a:rPr lang="en-US" sz="6150" b="1" dirty="0" err="1">
                <a:solidFill>
                  <a:srgbClr val="9998FF"/>
                </a:solidFill>
                <a:latin typeface="Barlow" pitchFamily="34" charset="0"/>
                <a:ea typeface="Barlow" pitchFamily="34" charset="-122"/>
                <a:cs typeface="Barlow" pitchFamily="34" charset="-120"/>
              </a:rPr>
              <a:t>Khám</a:t>
            </a:r>
            <a:r>
              <a:rPr lang="en-US" sz="6150" b="1" dirty="0">
                <a:solidFill>
                  <a:srgbClr val="9998FF"/>
                </a:solidFill>
                <a:latin typeface="Barlow" pitchFamily="34" charset="0"/>
                <a:ea typeface="Barlow" pitchFamily="34" charset="-122"/>
                <a:cs typeface="Barlow" pitchFamily="34" charset="-120"/>
              </a:rPr>
              <a:t> </a:t>
            </a:r>
            <a:r>
              <a:rPr lang="en-US" sz="6150" b="1" dirty="0" err="1">
                <a:solidFill>
                  <a:srgbClr val="9998FF"/>
                </a:solidFill>
                <a:latin typeface="Barlow" pitchFamily="34" charset="0"/>
                <a:ea typeface="Barlow" pitchFamily="34" charset="-122"/>
                <a:cs typeface="Barlow" pitchFamily="34" charset="-120"/>
              </a:rPr>
              <a:t>phá</a:t>
            </a:r>
            <a:r>
              <a:rPr lang="en-US" sz="6150" b="1" dirty="0">
                <a:solidFill>
                  <a:srgbClr val="9998FF"/>
                </a:solidFill>
                <a:latin typeface="Barlow" pitchFamily="34" charset="0"/>
                <a:ea typeface="Barlow" pitchFamily="34" charset="-122"/>
                <a:cs typeface="Barlow" pitchFamily="34" charset="-120"/>
              </a:rPr>
              <a:t> chi </a:t>
            </a:r>
            <a:r>
              <a:rPr lang="en-US" sz="6150" b="1" dirty="0" err="1">
                <a:solidFill>
                  <a:srgbClr val="9998FF"/>
                </a:solidFill>
                <a:latin typeface="Barlow" pitchFamily="34" charset="0"/>
                <a:ea typeface="Barlow" pitchFamily="34" charset="-122"/>
                <a:cs typeface="Barlow" pitchFamily="34" charset="-120"/>
              </a:rPr>
              <a:t>tiết</a:t>
            </a:r>
            <a:endParaRPr lang="en-US" sz="6150" dirty="0"/>
          </a:p>
        </p:txBody>
      </p:sp>
      <p:sp>
        <p:nvSpPr>
          <p:cNvPr id="5" name="Text 1"/>
          <p:cNvSpPr/>
          <p:nvPr/>
        </p:nvSpPr>
        <p:spPr>
          <a:xfrm>
            <a:off x="6244709" y="3876879"/>
            <a:ext cx="7627382" cy="1386840"/>
          </a:xfrm>
          <a:prstGeom prst="rect">
            <a:avLst/>
          </a:prstGeom>
          <a:noFill/>
          <a:ln/>
        </p:spPr>
        <p:txBody>
          <a:bodyPr wrap="square" lIns="0" tIns="0" rIns="0" bIns="0" rtlCol="0" anchor="t"/>
          <a:lstStyle/>
          <a:p>
            <a:pPr>
              <a:lnSpc>
                <a:spcPts val="2700"/>
              </a:lnSpc>
            </a:pPr>
            <a:r>
              <a:rPr lang="vi-VN" sz="2400" dirty="0">
                <a:solidFill>
                  <a:srgbClr val="EEEFF5"/>
                </a:solidFill>
                <a:latin typeface="Montserrat" pitchFamily="34" charset="0"/>
                <a:ea typeface="Montserrat" pitchFamily="34" charset="-122"/>
                <a:cs typeface="Montserrat" pitchFamily="34" charset="-120"/>
              </a:rPr>
              <a:t>Bài thuyết trình này đi sâu vào thế giới hấp dẫn của các phản ứng vôi và </a:t>
            </a:r>
            <a:r>
              <a:rPr lang="vi-VN" sz="2400" dirty="0" err="1">
                <a:solidFill>
                  <a:srgbClr val="EEEFF5"/>
                </a:solidFill>
                <a:latin typeface="Montserrat" pitchFamily="34" charset="0"/>
                <a:ea typeface="Montserrat" pitchFamily="34" charset="-122"/>
                <a:cs typeface="Montserrat" pitchFamily="34" charset="-120"/>
              </a:rPr>
              <a:t>axit</a:t>
            </a:r>
            <a:r>
              <a:rPr lang="vi-VN" sz="2400" dirty="0">
                <a:solidFill>
                  <a:srgbClr val="EEEFF5"/>
                </a:solidFill>
                <a:latin typeface="Montserrat" pitchFamily="34" charset="0"/>
                <a:ea typeface="Montserrat" pitchFamily="34" charset="-122"/>
                <a:cs typeface="Montserrat" pitchFamily="34" charset="-120"/>
              </a:rPr>
              <a:t>. Chúng ta sẽ khám phá các tính chất hóa học của các chất này, hiểu cách chúng tương tác và đi sâu vào các ứng dụng của phản ứng này trong các ngành công nghiệp khác nhau.</a:t>
            </a:r>
            <a:endParaRPr lang="en-US" sz="2400" dirty="0"/>
          </a:p>
        </p:txBody>
      </p:sp>
      <p:sp>
        <p:nvSpPr>
          <p:cNvPr id="6" name="Shape 2"/>
          <p:cNvSpPr/>
          <p:nvPr/>
        </p:nvSpPr>
        <p:spPr>
          <a:xfrm>
            <a:off x="6244709" y="6394490"/>
            <a:ext cx="346591" cy="346591"/>
          </a:xfrm>
          <a:prstGeom prst="roundRect">
            <a:avLst>
              <a:gd name="adj" fmla="val 26380043"/>
            </a:avLst>
          </a:prstGeom>
          <a:noFill/>
          <a:ln w="7620">
            <a:solidFill>
              <a:srgbClr val="FFFFFF"/>
            </a:solidFill>
            <a:prstDash val="solid"/>
          </a:ln>
        </p:spPr>
        <p:txBody>
          <a:bodyPr/>
          <a:lstStyle/>
          <a:p>
            <a:endParaRPr lang="vi-VN"/>
          </a:p>
        </p:txBody>
      </p:sp>
      <p:pic>
        <p:nvPicPr>
          <p:cNvPr id="7" name="Image 2" descr="preencoded.png"/>
          <p:cNvPicPr>
            <a:picLocks noChangeAspect="1"/>
          </p:cNvPicPr>
          <p:nvPr/>
        </p:nvPicPr>
        <p:blipFill>
          <a:blip r:embed="rId5"/>
          <a:stretch>
            <a:fillRect/>
          </a:stretch>
        </p:blipFill>
        <p:spPr>
          <a:xfrm>
            <a:off x="6252329" y="6402110"/>
            <a:ext cx="331351" cy="331351"/>
          </a:xfrm>
          <a:prstGeom prst="rect">
            <a:avLst/>
          </a:prstGeom>
        </p:spPr>
      </p:pic>
      <p:sp>
        <p:nvSpPr>
          <p:cNvPr id="8" name="Text 3"/>
          <p:cNvSpPr/>
          <p:nvPr/>
        </p:nvSpPr>
        <p:spPr>
          <a:xfrm>
            <a:off x="6699528" y="6378297"/>
            <a:ext cx="2021205" cy="379214"/>
          </a:xfrm>
          <a:prstGeom prst="rect">
            <a:avLst/>
          </a:prstGeom>
          <a:noFill/>
          <a:ln/>
        </p:spPr>
        <p:txBody>
          <a:bodyPr wrap="none" lIns="0" tIns="0" rIns="0" bIns="0" rtlCol="0" anchor="t"/>
          <a:lstStyle/>
          <a:p>
            <a:pPr marL="0" indent="0" algn="l">
              <a:lnSpc>
                <a:spcPts val="2950"/>
              </a:lnSpc>
              <a:buNone/>
            </a:pPr>
            <a:r>
              <a:rPr lang="en-US" sz="2100" b="1" dirty="0">
                <a:solidFill>
                  <a:srgbClr val="EEEFF5"/>
                </a:solidFill>
                <a:latin typeface="Montserrat" pitchFamily="34" charset="0"/>
                <a:ea typeface="Montserrat" pitchFamily="34" charset="-122"/>
                <a:cs typeface="Montserrat" pitchFamily="34" charset="-120"/>
              </a:rPr>
              <a:t>by Nghia Dinh</a:t>
            </a:r>
            <a:endParaRPr lang="en-US" sz="21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583775"/>
            <a:ext cx="9184481" cy="712708"/>
          </a:xfrm>
          <a:prstGeom prst="rect">
            <a:avLst/>
          </a:prstGeom>
          <a:noFill/>
          <a:ln/>
        </p:spPr>
        <p:txBody>
          <a:bodyPr wrap="none" lIns="0" tIns="0" rIns="0" bIns="0" rtlCol="0" anchor="t"/>
          <a:lstStyle/>
          <a:p>
            <a:pPr>
              <a:lnSpc>
                <a:spcPts val="5600"/>
              </a:lnSpc>
            </a:pPr>
            <a:r>
              <a:rPr lang="en-US" sz="4450" b="1" dirty="0" err="1">
                <a:solidFill>
                  <a:srgbClr val="9998FF"/>
                </a:solidFill>
                <a:latin typeface="Barlow" pitchFamily="34" charset="0"/>
                <a:ea typeface="Barlow" pitchFamily="34" charset="-122"/>
                <a:cs typeface="Barlow" pitchFamily="34" charset="-120"/>
              </a:rPr>
              <a:t>Hiểu</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về</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vôi</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canxi</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oxit</a:t>
            </a:r>
            <a:r>
              <a:rPr lang="en-US" sz="4450" b="1" dirty="0">
                <a:solidFill>
                  <a:srgbClr val="9998FF"/>
                </a:solidFill>
                <a:latin typeface="Barlow" pitchFamily="34" charset="0"/>
                <a:ea typeface="Barlow" pitchFamily="34" charset="-122"/>
                <a:cs typeface="Barlow" pitchFamily="34" charset="-120"/>
              </a:rPr>
              <a:t>)</a:t>
            </a:r>
            <a:endParaRPr lang="en-US" sz="4450" dirty="0"/>
          </a:p>
        </p:txBody>
      </p:sp>
      <p:sp>
        <p:nvSpPr>
          <p:cNvPr id="3" name="Text 1"/>
          <p:cNvSpPr/>
          <p:nvPr/>
        </p:nvSpPr>
        <p:spPr>
          <a:xfrm>
            <a:off x="758309" y="3837980"/>
            <a:ext cx="2850713" cy="356235"/>
          </a:xfrm>
          <a:prstGeom prst="rect">
            <a:avLst/>
          </a:prstGeom>
          <a:noFill/>
          <a:ln/>
        </p:spPr>
        <p:txBody>
          <a:bodyPr wrap="none" lIns="0" tIns="0" rIns="0" bIns="0" rtlCol="0" anchor="t"/>
          <a:lstStyle/>
          <a:p>
            <a:pPr>
              <a:lnSpc>
                <a:spcPts val="2800"/>
              </a:lnSpc>
            </a:pPr>
            <a:r>
              <a:rPr lang="en-US" sz="3200" b="1" dirty="0" err="1">
                <a:solidFill>
                  <a:srgbClr val="9998FF"/>
                </a:solidFill>
                <a:latin typeface="Barlow" pitchFamily="34" charset="0"/>
                <a:ea typeface="Barlow" pitchFamily="34" charset="-122"/>
                <a:cs typeface="Barlow" pitchFamily="34" charset="-120"/>
              </a:rPr>
              <a:t>Công</a:t>
            </a:r>
            <a:r>
              <a:rPr lang="en-US" sz="3200" b="1" dirty="0">
                <a:solidFill>
                  <a:srgbClr val="9998FF"/>
                </a:solidFill>
                <a:latin typeface="Barlow" pitchFamily="34" charset="0"/>
                <a:ea typeface="Barlow" pitchFamily="34" charset="-122"/>
                <a:cs typeface="Barlow" pitchFamily="34" charset="-120"/>
              </a:rPr>
              <a:t> </a:t>
            </a:r>
            <a:r>
              <a:rPr lang="en-US" sz="3200" b="1" dirty="0" err="1">
                <a:solidFill>
                  <a:srgbClr val="9998FF"/>
                </a:solidFill>
                <a:latin typeface="Barlow" pitchFamily="34" charset="0"/>
                <a:ea typeface="Barlow" pitchFamily="34" charset="-122"/>
                <a:cs typeface="Barlow" pitchFamily="34" charset="-120"/>
              </a:rPr>
              <a:t>thức</a:t>
            </a:r>
            <a:r>
              <a:rPr lang="en-US" sz="3200" b="1" dirty="0">
                <a:solidFill>
                  <a:srgbClr val="9998FF"/>
                </a:solidFill>
                <a:latin typeface="Barlow" pitchFamily="34" charset="0"/>
                <a:ea typeface="Barlow" pitchFamily="34" charset="-122"/>
                <a:cs typeface="Barlow" pitchFamily="34" charset="-120"/>
              </a:rPr>
              <a:t> </a:t>
            </a:r>
            <a:r>
              <a:rPr lang="en-US" sz="3200" b="1" dirty="0" err="1">
                <a:solidFill>
                  <a:srgbClr val="9998FF"/>
                </a:solidFill>
                <a:latin typeface="Barlow" pitchFamily="34" charset="0"/>
                <a:ea typeface="Barlow" pitchFamily="34" charset="-122"/>
                <a:cs typeface="Barlow" pitchFamily="34" charset="-120"/>
              </a:rPr>
              <a:t>hóa</a:t>
            </a:r>
            <a:r>
              <a:rPr lang="en-US" sz="3200" b="1" dirty="0">
                <a:solidFill>
                  <a:srgbClr val="9998FF"/>
                </a:solidFill>
                <a:latin typeface="Barlow" pitchFamily="34" charset="0"/>
                <a:ea typeface="Barlow" pitchFamily="34" charset="-122"/>
                <a:cs typeface="Barlow" pitchFamily="34" charset="-120"/>
              </a:rPr>
              <a:t> </a:t>
            </a:r>
            <a:r>
              <a:rPr lang="en-US" sz="3200" b="1" dirty="0" err="1">
                <a:solidFill>
                  <a:srgbClr val="9998FF"/>
                </a:solidFill>
                <a:latin typeface="Barlow" pitchFamily="34" charset="0"/>
                <a:ea typeface="Barlow" pitchFamily="34" charset="-122"/>
                <a:cs typeface="Barlow" pitchFamily="34" charset="-120"/>
              </a:rPr>
              <a:t>học</a:t>
            </a:r>
            <a:endParaRPr lang="en-US" sz="3200" dirty="0"/>
          </a:p>
        </p:txBody>
      </p:sp>
      <p:sp>
        <p:nvSpPr>
          <p:cNvPr id="4" name="Text 2"/>
          <p:cNvSpPr/>
          <p:nvPr/>
        </p:nvSpPr>
        <p:spPr>
          <a:xfrm>
            <a:off x="758309" y="4410789"/>
            <a:ext cx="4018359" cy="693420"/>
          </a:xfrm>
          <a:prstGeom prst="rect">
            <a:avLst/>
          </a:prstGeom>
          <a:noFill/>
          <a:ln/>
        </p:spPr>
        <p:txBody>
          <a:bodyPr wrap="square" lIns="0" tIns="0" rIns="0" bIns="0" rtlCol="0" anchor="t"/>
          <a:lstStyle/>
          <a:p>
            <a:pPr>
              <a:lnSpc>
                <a:spcPts val="2700"/>
              </a:lnSpc>
            </a:pPr>
            <a:r>
              <a:rPr lang="en-US" sz="2800" dirty="0" err="1">
                <a:solidFill>
                  <a:srgbClr val="EEEFF5"/>
                </a:solidFill>
                <a:latin typeface="Montserrat" pitchFamily="34" charset="0"/>
                <a:ea typeface="Montserrat" pitchFamily="34" charset="-122"/>
                <a:cs typeface="Montserrat" pitchFamily="34" charset="-120"/>
              </a:rPr>
              <a:t>Vôi</a:t>
            </a:r>
            <a:r>
              <a:rPr lang="en-US" sz="2800" dirty="0">
                <a:solidFill>
                  <a:srgbClr val="EEEFF5"/>
                </a:solidFill>
                <a:latin typeface="Montserrat" pitchFamily="34" charset="0"/>
                <a:ea typeface="Montserrat" pitchFamily="34" charset="-122"/>
                <a:cs typeface="Montserrat" pitchFamily="34" charset="-120"/>
              </a:rPr>
              <a:t> </a:t>
            </a:r>
            <a:r>
              <a:rPr lang="en-US" sz="2800" dirty="0" err="1">
                <a:solidFill>
                  <a:srgbClr val="EEEFF5"/>
                </a:solidFill>
                <a:latin typeface="Montserrat" pitchFamily="34" charset="0"/>
                <a:ea typeface="Montserrat" pitchFamily="34" charset="-122"/>
                <a:cs typeface="Montserrat" pitchFamily="34" charset="-120"/>
              </a:rPr>
              <a:t>là</a:t>
            </a:r>
            <a:r>
              <a:rPr lang="en-US" sz="2800" dirty="0">
                <a:solidFill>
                  <a:srgbClr val="EEEFF5"/>
                </a:solidFill>
                <a:latin typeface="Montserrat" pitchFamily="34" charset="0"/>
                <a:ea typeface="Montserrat" pitchFamily="34" charset="-122"/>
                <a:cs typeface="Montserrat" pitchFamily="34" charset="-120"/>
              </a:rPr>
              <a:t> </a:t>
            </a:r>
            <a:r>
              <a:rPr lang="en-US" sz="2800" dirty="0" err="1">
                <a:solidFill>
                  <a:srgbClr val="EEEFF5"/>
                </a:solidFill>
                <a:latin typeface="Montserrat" pitchFamily="34" charset="0"/>
                <a:ea typeface="Montserrat" pitchFamily="34" charset="-122"/>
                <a:cs typeface="Montserrat" pitchFamily="34" charset="-120"/>
              </a:rPr>
              <a:t>một</a:t>
            </a:r>
            <a:r>
              <a:rPr lang="en-US" sz="2800" dirty="0">
                <a:solidFill>
                  <a:srgbClr val="EEEFF5"/>
                </a:solidFill>
                <a:latin typeface="Montserrat" pitchFamily="34" charset="0"/>
                <a:ea typeface="Montserrat" pitchFamily="34" charset="-122"/>
                <a:cs typeface="Montserrat" pitchFamily="34" charset="-120"/>
              </a:rPr>
              <a:t> </a:t>
            </a:r>
            <a:r>
              <a:rPr lang="en-US" sz="2800" dirty="0" err="1">
                <a:solidFill>
                  <a:srgbClr val="EEEFF5"/>
                </a:solidFill>
                <a:latin typeface="Montserrat" pitchFamily="34" charset="0"/>
                <a:ea typeface="Montserrat" pitchFamily="34" charset="-122"/>
                <a:cs typeface="Montserrat" pitchFamily="34" charset="-120"/>
              </a:rPr>
              <a:t>hợp</a:t>
            </a:r>
            <a:r>
              <a:rPr lang="en-US" sz="2800" dirty="0">
                <a:solidFill>
                  <a:srgbClr val="EEEFF5"/>
                </a:solidFill>
                <a:latin typeface="Montserrat" pitchFamily="34" charset="0"/>
                <a:ea typeface="Montserrat" pitchFamily="34" charset="-122"/>
                <a:cs typeface="Montserrat" pitchFamily="34" charset="-120"/>
              </a:rPr>
              <a:t> </a:t>
            </a:r>
            <a:r>
              <a:rPr lang="en-US" sz="2800" dirty="0" err="1">
                <a:solidFill>
                  <a:srgbClr val="EEEFF5"/>
                </a:solidFill>
                <a:latin typeface="Montserrat" pitchFamily="34" charset="0"/>
                <a:ea typeface="Montserrat" pitchFamily="34" charset="-122"/>
                <a:cs typeface="Montserrat" pitchFamily="34" charset="-120"/>
              </a:rPr>
              <a:t>chất</a:t>
            </a:r>
            <a:r>
              <a:rPr lang="en-US" sz="2800" dirty="0">
                <a:solidFill>
                  <a:srgbClr val="EEEFF5"/>
                </a:solidFill>
                <a:latin typeface="Montserrat" pitchFamily="34" charset="0"/>
                <a:ea typeface="Montserrat" pitchFamily="34" charset="-122"/>
                <a:cs typeface="Montserrat" pitchFamily="34" charset="-120"/>
              </a:rPr>
              <a:t> </a:t>
            </a:r>
            <a:r>
              <a:rPr lang="en-US" sz="2800" dirty="0" err="1">
                <a:solidFill>
                  <a:srgbClr val="EEEFF5"/>
                </a:solidFill>
                <a:latin typeface="Montserrat" pitchFamily="34" charset="0"/>
                <a:ea typeface="Montserrat" pitchFamily="34" charset="-122"/>
                <a:cs typeface="Montserrat" pitchFamily="34" charset="-120"/>
              </a:rPr>
              <a:t>màu</a:t>
            </a:r>
            <a:r>
              <a:rPr lang="en-US" sz="2800" dirty="0">
                <a:solidFill>
                  <a:srgbClr val="EEEFF5"/>
                </a:solidFill>
                <a:latin typeface="Montserrat" pitchFamily="34" charset="0"/>
                <a:ea typeface="Montserrat" pitchFamily="34" charset="-122"/>
                <a:cs typeface="Montserrat" pitchFamily="34" charset="-120"/>
              </a:rPr>
              <a:t> </a:t>
            </a:r>
            <a:r>
              <a:rPr lang="en-US" sz="2800" dirty="0" err="1">
                <a:solidFill>
                  <a:srgbClr val="EEEFF5"/>
                </a:solidFill>
                <a:latin typeface="Montserrat" pitchFamily="34" charset="0"/>
                <a:ea typeface="Montserrat" pitchFamily="34" charset="-122"/>
                <a:cs typeface="Montserrat" pitchFamily="34" charset="-120"/>
              </a:rPr>
              <a:t>trắng</a:t>
            </a:r>
            <a:r>
              <a:rPr lang="en-US" sz="2800" dirty="0">
                <a:solidFill>
                  <a:srgbClr val="EEEFF5"/>
                </a:solidFill>
                <a:latin typeface="Montserrat" pitchFamily="34" charset="0"/>
                <a:ea typeface="Montserrat" pitchFamily="34" charset="-122"/>
                <a:cs typeface="Montserrat" pitchFamily="34" charset="-120"/>
              </a:rPr>
              <a:t>, </a:t>
            </a:r>
            <a:r>
              <a:rPr lang="en-US" sz="2800" dirty="0" err="1">
                <a:solidFill>
                  <a:srgbClr val="EEEFF5"/>
                </a:solidFill>
                <a:latin typeface="Montserrat" pitchFamily="34" charset="0"/>
                <a:ea typeface="Montserrat" pitchFamily="34" charset="-122"/>
                <a:cs typeface="Montserrat" pitchFamily="34" charset="-120"/>
              </a:rPr>
              <a:t>kiềm</a:t>
            </a:r>
            <a:r>
              <a:rPr lang="en-US" sz="2800" dirty="0">
                <a:solidFill>
                  <a:srgbClr val="EEEFF5"/>
                </a:solidFill>
                <a:latin typeface="Montserrat" pitchFamily="34" charset="0"/>
                <a:ea typeface="Montserrat" pitchFamily="34" charset="-122"/>
                <a:cs typeface="Montserrat" pitchFamily="34" charset="-120"/>
              </a:rPr>
              <a:t> </a:t>
            </a:r>
            <a:r>
              <a:rPr lang="en-US" sz="2800" dirty="0" err="1">
                <a:solidFill>
                  <a:srgbClr val="EEEFF5"/>
                </a:solidFill>
                <a:latin typeface="Montserrat" pitchFamily="34" charset="0"/>
                <a:ea typeface="Montserrat" pitchFamily="34" charset="-122"/>
                <a:cs typeface="Montserrat" pitchFamily="34" charset="-120"/>
              </a:rPr>
              <a:t>với</a:t>
            </a:r>
            <a:r>
              <a:rPr lang="en-US" sz="2800" dirty="0">
                <a:solidFill>
                  <a:srgbClr val="EEEFF5"/>
                </a:solidFill>
                <a:latin typeface="Montserrat" pitchFamily="34" charset="0"/>
                <a:ea typeface="Montserrat" pitchFamily="34" charset="-122"/>
                <a:cs typeface="Montserrat" pitchFamily="34" charset="-120"/>
              </a:rPr>
              <a:t> </a:t>
            </a:r>
            <a:r>
              <a:rPr lang="en-US" sz="2800" dirty="0" err="1">
                <a:solidFill>
                  <a:srgbClr val="EEEFF5"/>
                </a:solidFill>
                <a:latin typeface="Montserrat" pitchFamily="34" charset="0"/>
                <a:ea typeface="Montserrat" pitchFamily="34" charset="-122"/>
                <a:cs typeface="Montserrat" pitchFamily="34" charset="-120"/>
              </a:rPr>
              <a:t>công</a:t>
            </a:r>
            <a:r>
              <a:rPr lang="en-US" sz="2800" dirty="0">
                <a:solidFill>
                  <a:srgbClr val="EEEFF5"/>
                </a:solidFill>
                <a:latin typeface="Montserrat" pitchFamily="34" charset="0"/>
                <a:ea typeface="Montserrat" pitchFamily="34" charset="-122"/>
                <a:cs typeface="Montserrat" pitchFamily="34" charset="-120"/>
              </a:rPr>
              <a:t> </a:t>
            </a:r>
            <a:r>
              <a:rPr lang="en-US" sz="2800" dirty="0" err="1">
                <a:solidFill>
                  <a:srgbClr val="EEEFF5"/>
                </a:solidFill>
                <a:latin typeface="Montserrat" pitchFamily="34" charset="0"/>
                <a:ea typeface="Montserrat" pitchFamily="34" charset="-122"/>
                <a:cs typeface="Montserrat" pitchFamily="34" charset="-120"/>
              </a:rPr>
              <a:t>thức</a:t>
            </a:r>
            <a:r>
              <a:rPr lang="en-US" sz="2800" dirty="0">
                <a:solidFill>
                  <a:srgbClr val="EEEFF5"/>
                </a:solidFill>
                <a:latin typeface="Montserrat" pitchFamily="34" charset="0"/>
                <a:ea typeface="Montserrat" pitchFamily="34" charset="-122"/>
                <a:cs typeface="Montserrat" pitchFamily="34" charset="-120"/>
              </a:rPr>
              <a:t> </a:t>
            </a:r>
            <a:r>
              <a:rPr lang="en-US" sz="2800" dirty="0" err="1">
                <a:solidFill>
                  <a:srgbClr val="EEEFF5"/>
                </a:solidFill>
                <a:latin typeface="Montserrat" pitchFamily="34" charset="0"/>
                <a:ea typeface="Montserrat" pitchFamily="34" charset="-122"/>
                <a:cs typeface="Montserrat" pitchFamily="34" charset="-120"/>
              </a:rPr>
              <a:t>CaO</a:t>
            </a:r>
            <a:r>
              <a:rPr lang="en-US" sz="2800" dirty="0">
                <a:solidFill>
                  <a:srgbClr val="EEEFF5"/>
                </a:solidFill>
                <a:latin typeface="Montserrat" pitchFamily="34" charset="0"/>
                <a:ea typeface="Montserrat" pitchFamily="34" charset="-122"/>
                <a:cs typeface="Montserrat" pitchFamily="34" charset="-120"/>
              </a:rPr>
              <a:t>.</a:t>
            </a:r>
            <a:endParaRPr lang="en-US" sz="2800" dirty="0"/>
          </a:p>
        </p:txBody>
      </p:sp>
      <p:sp>
        <p:nvSpPr>
          <p:cNvPr id="5" name="Text 3"/>
          <p:cNvSpPr/>
          <p:nvPr/>
        </p:nvSpPr>
        <p:spPr>
          <a:xfrm>
            <a:off x="5312926" y="3837980"/>
            <a:ext cx="2850713" cy="356235"/>
          </a:xfrm>
          <a:prstGeom prst="rect">
            <a:avLst/>
          </a:prstGeom>
          <a:noFill/>
          <a:ln/>
        </p:spPr>
        <p:txBody>
          <a:bodyPr wrap="none" lIns="0" tIns="0" rIns="0" bIns="0" rtlCol="0" anchor="t"/>
          <a:lstStyle/>
          <a:p>
            <a:pPr>
              <a:lnSpc>
                <a:spcPts val="2800"/>
              </a:lnSpc>
            </a:pPr>
            <a:r>
              <a:rPr lang="en-US" sz="3200" b="1" dirty="0" err="1">
                <a:solidFill>
                  <a:srgbClr val="9998FF"/>
                </a:solidFill>
                <a:latin typeface="Barlow" pitchFamily="34" charset="0"/>
                <a:ea typeface="Barlow" pitchFamily="34" charset="-122"/>
                <a:cs typeface="Barlow" pitchFamily="34" charset="-120"/>
              </a:rPr>
              <a:t>Thuộc</a:t>
            </a:r>
            <a:r>
              <a:rPr lang="en-US" sz="3200" b="1" dirty="0">
                <a:solidFill>
                  <a:srgbClr val="9998FF"/>
                </a:solidFill>
                <a:latin typeface="Barlow" pitchFamily="34" charset="0"/>
                <a:ea typeface="Barlow" pitchFamily="34" charset="-122"/>
                <a:cs typeface="Barlow" pitchFamily="34" charset="-120"/>
              </a:rPr>
              <a:t> </a:t>
            </a:r>
            <a:r>
              <a:rPr lang="en-US" sz="3200" b="1" dirty="0" err="1">
                <a:solidFill>
                  <a:srgbClr val="9998FF"/>
                </a:solidFill>
                <a:latin typeface="Barlow" pitchFamily="34" charset="0"/>
                <a:ea typeface="Barlow" pitchFamily="34" charset="-122"/>
                <a:cs typeface="Barlow" pitchFamily="34" charset="-120"/>
              </a:rPr>
              <a:t>tính</a:t>
            </a:r>
            <a:endParaRPr lang="en-US" sz="3200" dirty="0"/>
          </a:p>
        </p:txBody>
      </p:sp>
      <p:sp>
        <p:nvSpPr>
          <p:cNvPr id="6" name="Text 4"/>
          <p:cNvSpPr/>
          <p:nvPr/>
        </p:nvSpPr>
        <p:spPr>
          <a:xfrm>
            <a:off x="5312926" y="4410789"/>
            <a:ext cx="4018359" cy="1040130"/>
          </a:xfrm>
          <a:prstGeom prst="rect">
            <a:avLst/>
          </a:prstGeom>
          <a:noFill/>
          <a:ln/>
        </p:spPr>
        <p:txBody>
          <a:bodyPr wrap="square" lIns="0" tIns="0" rIns="0" bIns="0" rtlCol="0" anchor="t"/>
          <a:lstStyle/>
          <a:p>
            <a:pPr>
              <a:lnSpc>
                <a:spcPts val="2700"/>
              </a:lnSpc>
            </a:pPr>
            <a:r>
              <a:rPr lang="vi-VN" sz="2800" dirty="0">
                <a:solidFill>
                  <a:srgbClr val="EEEFF5"/>
                </a:solidFill>
                <a:latin typeface="Montserrat" pitchFamily="34" charset="0"/>
                <a:ea typeface="Montserrat" pitchFamily="34" charset="-122"/>
                <a:cs typeface="Montserrat" pitchFamily="34" charset="-120"/>
              </a:rPr>
              <a:t>Nó có tính phản ứng cao và dễ dàng hấp thụ nước từ khí quyển, một quá trình gọi là </a:t>
            </a:r>
            <a:r>
              <a:rPr lang="vi-VN" sz="2800" dirty="0" err="1">
                <a:solidFill>
                  <a:srgbClr val="EEEFF5"/>
                </a:solidFill>
                <a:latin typeface="Montserrat" pitchFamily="34" charset="0"/>
                <a:ea typeface="Montserrat" pitchFamily="34" charset="-122"/>
                <a:cs typeface="Montserrat" pitchFamily="34" charset="-120"/>
              </a:rPr>
              <a:t>hydrat</a:t>
            </a:r>
            <a:r>
              <a:rPr lang="vi-VN" sz="2800" dirty="0">
                <a:solidFill>
                  <a:srgbClr val="EEEFF5"/>
                </a:solidFill>
                <a:latin typeface="Montserrat" pitchFamily="34" charset="0"/>
                <a:ea typeface="Montserrat" pitchFamily="34" charset="-122"/>
                <a:cs typeface="Montserrat" pitchFamily="34" charset="-120"/>
              </a:rPr>
              <a:t> hóa.</a:t>
            </a:r>
            <a:endParaRPr lang="en-US" sz="2800" dirty="0"/>
          </a:p>
        </p:txBody>
      </p:sp>
      <p:sp>
        <p:nvSpPr>
          <p:cNvPr id="7" name="Text 5"/>
          <p:cNvSpPr/>
          <p:nvPr/>
        </p:nvSpPr>
        <p:spPr>
          <a:xfrm>
            <a:off x="9867543" y="3837980"/>
            <a:ext cx="2850713" cy="356235"/>
          </a:xfrm>
          <a:prstGeom prst="rect">
            <a:avLst/>
          </a:prstGeom>
          <a:noFill/>
          <a:ln/>
        </p:spPr>
        <p:txBody>
          <a:bodyPr wrap="none" lIns="0" tIns="0" rIns="0" bIns="0" rtlCol="0" anchor="t"/>
          <a:lstStyle/>
          <a:p>
            <a:pPr>
              <a:lnSpc>
                <a:spcPts val="2800"/>
              </a:lnSpc>
            </a:pPr>
            <a:r>
              <a:rPr lang="en-US" sz="3200" b="1" dirty="0" err="1">
                <a:solidFill>
                  <a:srgbClr val="9998FF"/>
                </a:solidFill>
                <a:latin typeface="Barlow" pitchFamily="34" charset="0"/>
                <a:ea typeface="Barlow" pitchFamily="34" charset="-122"/>
                <a:cs typeface="Barlow" pitchFamily="34" charset="-120"/>
              </a:rPr>
              <a:t>Ứng</a:t>
            </a:r>
            <a:r>
              <a:rPr lang="en-US" sz="3200" b="1" dirty="0">
                <a:solidFill>
                  <a:srgbClr val="9998FF"/>
                </a:solidFill>
                <a:latin typeface="Barlow" pitchFamily="34" charset="0"/>
                <a:ea typeface="Barlow" pitchFamily="34" charset="-122"/>
                <a:cs typeface="Barlow" pitchFamily="34" charset="-120"/>
              </a:rPr>
              <a:t> </a:t>
            </a:r>
            <a:r>
              <a:rPr lang="en-US" sz="3200" b="1" dirty="0" err="1">
                <a:solidFill>
                  <a:srgbClr val="9998FF"/>
                </a:solidFill>
                <a:latin typeface="Barlow" pitchFamily="34" charset="0"/>
                <a:ea typeface="Barlow" pitchFamily="34" charset="-122"/>
                <a:cs typeface="Barlow" pitchFamily="34" charset="-120"/>
              </a:rPr>
              <a:t>dụng</a:t>
            </a:r>
            <a:endParaRPr lang="en-US" sz="3200" dirty="0"/>
          </a:p>
        </p:txBody>
      </p:sp>
      <p:sp>
        <p:nvSpPr>
          <p:cNvPr id="8" name="Text 6"/>
          <p:cNvSpPr/>
          <p:nvPr/>
        </p:nvSpPr>
        <p:spPr>
          <a:xfrm>
            <a:off x="9867543" y="4410789"/>
            <a:ext cx="4018359" cy="1040130"/>
          </a:xfrm>
          <a:prstGeom prst="rect">
            <a:avLst/>
          </a:prstGeom>
          <a:noFill/>
          <a:ln/>
        </p:spPr>
        <p:txBody>
          <a:bodyPr wrap="square" lIns="0" tIns="0" rIns="0" bIns="0" rtlCol="0" anchor="t"/>
          <a:lstStyle/>
          <a:p>
            <a:pPr>
              <a:lnSpc>
                <a:spcPts val="2700"/>
              </a:lnSpc>
            </a:pPr>
            <a:r>
              <a:rPr lang="vi-VN" sz="2800" dirty="0">
                <a:solidFill>
                  <a:srgbClr val="EEEFF5"/>
                </a:solidFill>
                <a:latin typeface="Montserrat" pitchFamily="34" charset="0"/>
                <a:ea typeface="Montserrat" pitchFamily="34" charset="-122"/>
                <a:cs typeface="Montserrat" pitchFamily="34" charset="-120"/>
              </a:rPr>
              <a:t>Vôi được sử dụng rộng rãi trong xây dựng, nông nghiệp và xử lý môi trường.</a:t>
            </a:r>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2089428"/>
            <a:ext cx="4944785" cy="4050625"/>
          </a:xfrm>
          <a:prstGeom prst="rect">
            <a:avLst/>
          </a:prstGeom>
        </p:spPr>
      </p:pic>
      <p:sp>
        <p:nvSpPr>
          <p:cNvPr id="4" name="Text 0"/>
          <p:cNvSpPr/>
          <p:nvPr/>
        </p:nvSpPr>
        <p:spPr>
          <a:xfrm>
            <a:off x="6244709" y="639842"/>
            <a:ext cx="7627382" cy="1425416"/>
          </a:xfrm>
          <a:prstGeom prst="rect">
            <a:avLst/>
          </a:prstGeom>
          <a:noFill/>
          <a:ln/>
        </p:spPr>
        <p:txBody>
          <a:bodyPr wrap="square" lIns="0" tIns="0" rIns="0" bIns="0" rtlCol="0" anchor="t"/>
          <a:lstStyle/>
          <a:p>
            <a:pPr>
              <a:lnSpc>
                <a:spcPts val="5600"/>
              </a:lnSpc>
            </a:pPr>
            <a:r>
              <a:rPr lang="vi-VN" sz="4450" b="1" dirty="0">
                <a:solidFill>
                  <a:srgbClr val="9998FF"/>
                </a:solidFill>
                <a:latin typeface="Barlow" pitchFamily="34" charset="0"/>
                <a:ea typeface="Barlow" pitchFamily="34" charset="-122"/>
                <a:cs typeface="Barlow" pitchFamily="34" charset="-120"/>
              </a:rPr>
              <a:t>Vai trò của nước trong phản ứng </a:t>
            </a:r>
            <a:r>
              <a:rPr lang="vi-VN" sz="4450" b="1" dirty="0" err="1">
                <a:solidFill>
                  <a:srgbClr val="9998FF"/>
                </a:solidFill>
                <a:latin typeface="Barlow" pitchFamily="34" charset="0"/>
                <a:ea typeface="Barlow" pitchFamily="34" charset="-122"/>
                <a:cs typeface="Barlow" pitchFamily="34" charset="-120"/>
              </a:rPr>
              <a:t>axit</a:t>
            </a:r>
            <a:r>
              <a:rPr lang="vi-VN" sz="4450" b="1" dirty="0">
                <a:solidFill>
                  <a:srgbClr val="9998FF"/>
                </a:solidFill>
                <a:latin typeface="Barlow" pitchFamily="34" charset="0"/>
                <a:ea typeface="Barlow" pitchFamily="34" charset="-122"/>
                <a:cs typeface="Barlow" pitchFamily="34" charset="-120"/>
              </a:rPr>
              <a:t> vôi</a:t>
            </a:r>
            <a:endParaRPr lang="en-US" sz="4450" dirty="0"/>
          </a:p>
        </p:txBody>
      </p:sp>
      <p:pic>
        <p:nvPicPr>
          <p:cNvPr id="5" name="Image 2" descr="preencoded.png"/>
          <p:cNvPicPr>
            <a:picLocks noChangeAspect="1"/>
          </p:cNvPicPr>
          <p:nvPr/>
        </p:nvPicPr>
        <p:blipFill>
          <a:blip r:embed="rId5"/>
          <a:stretch>
            <a:fillRect/>
          </a:stretch>
        </p:blipFill>
        <p:spPr>
          <a:xfrm>
            <a:off x="6244709" y="2390180"/>
            <a:ext cx="1083231" cy="1733193"/>
          </a:xfrm>
          <a:prstGeom prst="rect">
            <a:avLst/>
          </a:prstGeom>
        </p:spPr>
      </p:pic>
      <p:grpSp>
        <p:nvGrpSpPr>
          <p:cNvPr id="14" name="Group 13"/>
          <p:cNvGrpSpPr/>
          <p:nvPr/>
        </p:nvGrpSpPr>
        <p:grpSpPr>
          <a:xfrm>
            <a:off x="7652861" y="2591785"/>
            <a:ext cx="6219230" cy="1194522"/>
            <a:chOff x="7652861" y="2591785"/>
            <a:chExt cx="6219230" cy="1194522"/>
          </a:xfrm>
        </p:grpSpPr>
        <p:sp>
          <p:nvSpPr>
            <p:cNvPr id="6" name="Text 1"/>
            <p:cNvSpPr/>
            <p:nvPr/>
          </p:nvSpPr>
          <p:spPr>
            <a:xfrm>
              <a:off x="7652861" y="2591785"/>
              <a:ext cx="2850712"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Hydrat</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hóa</a:t>
              </a:r>
              <a:endParaRPr lang="en-US" sz="2200" dirty="0"/>
            </a:p>
          </p:txBody>
        </p:sp>
        <p:sp>
          <p:nvSpPr>
            <p:cNvPr id="7" name="Text 2"/>
            <p:cNvSpPr/>
            <p:nvPr/>
          </p:nvSpPr>
          <p:spPr>
            <a:xfrm>
              <a:off x="7652861" y="3092887"/>
              <a:ext cx="6219230" cy="693420"/>
            </a:xfrm>
            <a:prstGeom prst="rect">
              <a:avLst/>
            </a:prstGeom>
            <a:noFill/>
            <a:ln/>
          </p:spPr>
          <p:txBody>
            <a:bodyPr wrap="square" lIns="0" tIns="0" rIns="0" bIns="0" rtlCol="0" anchor="t"/>
            <a:lstStyle/>
            <a:p>
              <a:pPr>
                <a:lnSpc>
                  <a:spcPts val="2700"/>
                </a:lnSpc>
              </a:pPr>
              <a:r>
                <a:rPr lang="vi-VN" sz="1700" dirty="0">
                  <a:solidFill>
                    <a:srgbClr val="EEEFF5"/>
                  </a:solidFill>
                  <a:latin typeface="Montserrat" pitchFamily="34" charset="0"/>
                  <a:ea typeface="Montserrat" pitchFamily="34" charset="-122"/>
                  <a:cs typeface="Montserrat" pitchFamily="34" charset="-120"/>
                </a:rPr>
                <a:t>Vôi phản ứng với nước tạo thành canxi hydroxit (Ca(OH)2), còn được gọi là </a:t>
              </a:r>
              <a:r>
                <a:rPr lang="vi-VN" sz="1700" dirty="0" smtClean="0">
                  <a:solidFill>
                    <a:srgbClr val="EEEFF5"/>
                  </a:solidFill>
                  <a:latin typeface="Montserrat" pitchFamily="34" charset="0"/>
                  <a:ea typeface="Montserrat" pitchFamily="34" charset="-122"/>
                  <a:cs typeface="Montserrat" pitchFamily="34" charset="-120"/>
                </a:rPr>
                <a:t>vôi.</a:t>
              </a:r>
              <a:endParaRPr lang="en-US" sz="1700" dirty="0"/>
            </a:p>
          </p:txBody>
        </p:sp>
      </p:grpSp>
      <p:pic>
        <p:nvPicPr>
          <p:cNvPr id="8" name="Image 3" descr="preencoded.png"/>
          <p:cNvPicPr>
            <a:picLocks noChangeAspect="1"/>
          </p:cNvPicPr>
          <p:nvPr/>
        </p:nvPicPr>
        <p:blipFill>
          <a:blip r:embed="rId6"/>
          <a:stretch>
            <a:fillRect/>
          </a:stretch>
        </p:blipFill>
        <p:spPr>
          <a:xfrm>
            <a:off x="6244708" y="4123373"/>
            <a:ext cx="1083231" cy="1733193"/>
          </a:xfrm>
          <a:prstGeom prst="rect">
            <a:avLst/>
          </a:prstGeom>
        </p:spPr>
      </p:pic>
      <p:grpSp>
        <p:nvGrpSpPr>
          <p:cNvPr id="15" name="Group 14"/>
          <p:cNvGrpSpPr/>
          <p:nvPr/>
        </p:nvGrpSpPr>
        <p:grpSpPr>
          <a:xfrm>
            <a:off x="7652861" y="4339947"/>
            <a:ext cx="6219230" cy="1179552"/>
            <a:chOff x="7652861" y="4339947"/>
            <a:chExt cx="6219230" cy="1179552"/>
          </a:xfrm>
        </p:grpSpPr>
        <p:sp>
          <p:nvSpPr>
            <p:cNvPr id="9" name="Text 3"/>
            <p:cNvSpPr/>
            <p:nvPr/>
          </p:nvSpPr>
          <p:spPr>
            <a:xfrm>
              <a:off x="7652861" y="4339947"/>
              <a:ext cx="2850713"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Sự</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hình</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thành</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hydroxit</a:t>
              </a:r>
              <a:endParaRPr lang="en-US" sz="2200" dirty="0"/>
            </a:p>
          </p:txBody>
        </p:sp>
        <p:sp>
          <p:nvSpPr>
            <p:cNvPr id="10" name="Text 4"/>
            <p:cNvSpPr/>
            <p:nvPr/>
          </p:nvSpPr>
          <p:spPr>
            <a:xfrm>
              <a:off x="7652861" y="4826079"/>
              <a:ext cx="6219230" cy="693420"/>
            </a:xfrm>
            <a:prstGeom prst="rect">
              <a:avLst/>
            </a:prstGeom>
            <a:noFill/>
            <a:ln/>
          </p:spPr>
          <p:txBody>
            <a:bodyPr wrap="square" lIns="0" tIns="0" rIns="0" bIns="0" rtlCol="0" anchor="t"/>
            <a:lstStyle/>
            <a:p>
              <a:pPr>
                <a:lnSpc>
                  <a:spcPts val="2700"/>
                </a:lnSpc>
              </a:pPr>
              <a:r>
                <a:rPr lang="en-US" sz="1700" dirty="0" err="1">
                  <a:solidFill>
                    <a:srgbClr val="EEEFF5"/>
                  </a:solidFill>
                  <a:latin typeface="Montserrat" pitchFamily="34" charset="0"/>
                  <a:ea typeface="Montserrat" pitchFamily="34" charset="-122"/>
                  <a:cs typeface="Montserrat" pitchFamily="34" charset="-120"/>
                </a:rPr>
                <a:t>Sự</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hình</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thành</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canxi</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hydroxit</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là</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một</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phản</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ứng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tỏa</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nhiệt</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cao</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giải</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phóng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nhiệt</a:t>
              </a:r>
              <a:r>
                <a:rPr lang="en-US" sz="1700" dirty="0">
                  <a:solidFill>
                    <a:srgbClr val="EEEFF5"/>
                  </a:solidFill>
                  <a:latin typeface="Montserrat" pitchFamily="34" charset="0"/>
                  <a:ea typeface="Montserrat" pitchFamily="34" charset="-122"/>
                  <a:cs typeface="Montserrat" pitchFamily="34" charset="-120"/>
                </a:rPr>
                <a:t>.</a:t>
              </a:r>
              <a:endParaRPr lang="en-US" sz="1700" dirty="0"/>
            </a:p>
          </p:txBody>
        </p:sp>
      </p:grpSp>
      <p:pic>
        <p:nvPicPr>
          <p:cNvPr id="11" name="Image 4" descr="preencoded.png"/>
          <p:cNvPicPr>
            <a:picLocks noChangeAspect="1"/>
          </p:cNvPicPr>
          <p:nvPr/>
        </p:nvPicPr>
        <p:blipFill>
          <a:blip r:embed="rId7"/>
          <a:stretch>
            <a:fillRect/>
          </a:stretch>
        </p:blipFill>
        <p:spPr>
          <a:xfrm>
            <a:off x="6244709" y="5856565"/>
            <a:ext cx="1083231" cy="1733193"/>
          </a:xfrm>
          <a:prstGeom prst="rect">
            <a:avLst/>
          </a:prstGeom>
        </p:spPr>
      </p:pic>
      <p:grpSp>
        <p:nvGrpSpPr>
          <p:cNvPr id="16" name="Group 15"/>
          <p:cNvGrpSpPr/>
          <p:nvPr/>
        </p:nvGrpSpPr>
        <p:grpSpPr>
          <a:xfrm>
            <a:off x="7652861" y="6073140"/>
            <a:ext cx="6219230" cy="1179552"/>
            <a:chOff x="7652861" y="6073140"/>
            <a:chExt cx="6219230" cy="1179552"/>
          </a:xfrm>
        </p:grpSpPr>
        <p:sp>
          <p:nvSpPr>
            <p:cNvPr id="12" name="Text 5"/>
            <p:cNvSpPr/>
            <p:nvPr/>
          </p:nvSpPr>
          <p:spPr>
            <a:xfrm>
              <a:off x="7652861" y="6073140"/>
              <a:ext cx="2850713"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Phản</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ứng</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với</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axit</a:t>
              </a:r>
              <a:endParaRPr lang="en-US" sz="2200" dirty="0"/>
            </a:p>
          </p:txBody>
        </p:sp>
        <p:sp>
          <p:nvSpPr>
            <p:cNvPr id="13" name="Text 6"/>
            <p:cNvSpPr/>
            <p:nvPr/>
          </p:nvSpPr>
          <p:spPr>
            <a:xfrm>
              <a:off x="7652861" y="6559272"/>
              <a:ext cx="6219230" cy="693420"/>
            </a:xfrm>
            <a:prstGeom prst="rect">
              <a:avLst/>
            </a:prstGeom>
            <a:noFill/>
            <a:ln/>
          </p:spPr>
          <p:txBody>
            <a:bodyPr wrap="square" lIns="0" tIns="0" rIns="0" bIns="0" rtlCol="0" anchor="t"/>
            <a:lstStyle/>
            <a:p>
              <a:pPr>
                <a:lnSpc>
                  <a:spcPts val="2700"/>
                </a:lnSpc>
              </a:pPr>
              <a:r>
                <a:rPr lang="en-US" sz="1700" dirty="0" err="1">
                  <a:solidFill>
                    <a:srgbClr val="EEEFF5"/>
                  </a:solidFill>
                  <a:latin typeface="Montserrat" pitchFamily="34" charset="0"/>
                  <a:ea typeface="Montserrat" pitchFamily="34" charset="-122"/>
                  <a:cs typeface="Montserrat" pitchFamily="34" charset="-120"/>
                </a:rPr>
                <a:t>Canxi</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hydroxit</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sau</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đó</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sẵn</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sàng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phản</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ứng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với</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axit</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dẫn</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đến</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trung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hòa</a:t>
              </a:r>
              <a:r>
                <a:rPr lang="en-US" sz="1700" dirty="0">
                  <a:solidFill>
                    <a:srgbClr val="EEEFF5"/>
                  </a:solidFill>
                  <a:latin typeface="Montserrat" pitchFamily="34" charset="0"/>
                  <a:ea typeface="Montserrat" pitchFamily="34" charset="-122"/>
                  <a:cs typeface="Montserrat" pitchFamily="34" charset="-120"/>
                </a:rPr>
                <a:t>.</a:t>
              </a:r>
              <a:endParaRPr lang="en-US" sz="1700" dirty="0"/>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heel(1)">
                                      <p:cBhvr>
                                        <p:cTn id="18" dur="20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ircle(in)">
                                      <p:cBhvr>
                                        <p:cTn id="2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pic>
        <p:nvPicPr>
          <p:cNvPr id="3" name="Image 1" descr="preencoded.png"/>
          <p:cNvPicPr>
            <a:picLocks noChangeAspect="1"/>
          </p:cNvPicPr>
          <p:nvPr/>
        </p:nvPicPr>
        <p:blipFill>
          <a:blip r:embed="rId4"/>
          <a:stretch>
            <a:fillRect/>
          </a:stretch>
        </p:blipFill>
        <p:spPr>
          <a:xfrm>
            <a:off x="5817037" y="270748"/>
            <a:ext cx="2996208" cy="2166699"/>
          </a:xfrm>
          <a:prstGeom prst="rect">
            <a:avLst/>
          </a:prstGeom>
        </p:spPr>
      </p:pic>
      <p:sp>
        <p:nvSpPr>
          <p:cNvPr id="4" name="Text 0"/>
          <p:cNvSpPr/>
          <p:nvPr/>
        </p:nvSpPr>
        <p:spPr>
          <a:xfrm>
            <a:off x="771109" y="4009787"/>
            <a:ext cx="9820632" cy="712708"/>
          </a:xfrm>
          <a:prstGeom prst="rect">
            <a:avLst/>
          </a:prstGeom>
          <a:noFill/>
          <a:ln/>
        </p:spPr>
        <p:txBody>
          <a:bodyPr wrap="none" lIns="0" tIns="0" rIns="0" bIns="0" rtlCol="0" anchor="t"/>
          <a:lstStyle/>
          <a:p>
            <a:pPr>
              <a:lnSpc>
                <a:spcPts val="5600"/>
              </a:lnSpc>
            </a:pPr>
            <a:r>
              <a:rPr lang="en-US" sz="4450" b="1" dirty="0" err="1">
                <a:solidFill>
                  <a:srgbClr val="9998FF"/>
                </a:solidFill>
                <a:latin typeface="Barlow" pitchFamily="34" charset="0"/>
                <a:ea typeface="Barlow" pitchFamily="34" charset="-122"/>
                <a:cs typeface="Barlow" pitchFamily="34" charset="-120"/>
              </a:rPr>
              <a:t>Phản</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ứng</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trung</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hòa</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Vôi</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và</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axit</a:t>
            </a:r>
            <a:endParaRPr lang="en-US" sz="4450" dirty="0"/>
          </a:p>
        </p:txBody>
      </p:sp>
      <p:grpSp>
        <p:nvGrpSpPr>
          <p:cNvPr id="15" name="Group 14"/>
          <p:cNvGrpSpPr/>
          <p:nvPr/>
        </p:nvGrpSpPr>
        <p:grpSpPr>
          <a:xfrm>
            <a:off x="758309" y="5047417"/>
            <a:ext cx="13113782" cy="1880473"/>
            <a:chOff x="758309" y="5047417"/>
            <a:chExt cx="13113782" cy="1880473"/>
          </a:xfrm>
        </p:grpSpPr>
        <p:sp>
          <p:nvSpPr>
            <p:cNvPr id="5" name="Shape 1"/>
            <p:cNvSpPr/>
            <p:nvPr/>
          </p:nvSpPr>
          <p:spPr>
            <a:xfrm>
              <a:off x="758309" y="5047417"/>
              <a:ext cx="13113782" cy="1880473"/>
            </a:xfrm>
            <a:prstGeom prst="roundRect">
              <a:avLst>
                <a:gd name="adj" fmla="val 10370"/>
              </a:avLst>
            </a:prstGeom>
            <a:noFill/>
            <a:ln w="7620">
              <a:solidFill>
                <a:srgbClr val="FFFFFF">
                  <a:alpha val="24000"/>
                </a:srgbClr>
              </a:solidFill>
              <a:prstDash val="solid"/>
            </a:ln>
          </p:spPr>
          <p:txBody>
            <a:bodyPr/>
            <a:lstStyle/>
            <a:p>
              <a:endParaRPr lang="vi-VN"/>
            </a:p>
          </p:txBody>
        </p:sp>
        <p:sp>
          <p:nvSpPr>
            <p:cNvPr id="6" name="Shape 2"/>
            <p:cNvSpPr/>
            <p:nvPr/>
          </p:nvSpPr>
          <p:spPr>
            <a:xfrm>
              <a:off x="765929" y="5055037"/>
              <a:ext cx="13098542" cy="621744"/>
            </a:xfrm>
            <a:prstGeom prst="rect">
              <a:avLst/>
            </a:prstGeom>
            <a:solidFill>
              <a:srgbClr val="FFFFFF">
                <a:alpha val="4000"/>
              </a:srgbClr>
            </a:solidFill>
            <a:ln/>
          </p:spPr>
          <p:txBody>
            <a:bodyPr/>
            <a:lstStyle/>
            <a:p>
              <a:endParaRPr lang="vi-VN"/>
            </a:p>
          </p:txBody>
        </p:sp>
        <p:sp>
          <p:nvSpPr>
            <p:cNvPr id="7" name="Text 3"/>
            <p:cNvSpPr/>
            <p:nvPr/>
          </p:nvSpPr>
          <p:spPr>
            <a:xfrm>
              <a:off x="982504" y="5192554"/>
              <a:ext cx="6112312" cy="346710"/>
            </a:xfrm>
            <a:prstGeom prst="rect">
              <a:avLst/>
            </a:prstGeom>
            <a:noFill/>
            <a:ln/>
          </p:spPr>
          <p:txBody>
            <a:bodyPr wrap="none" lIns="0" tIns="0" rIns="0" bIns="0" rtlCol="0" anchor="t"/>
            <a:lstStyle/>
            <a:p>
              <a:pPr>
                <a:lnSpc>
                  <a:spcPts val="2700"/>
                </a:lnSpc>
              </a:pPr>
              <a:r>
                <a:rPr lang="en-US" sz="1700" dirty="0" err="1">
                  <a:solidFill>
                    <a:srgbClr val="EEEFF5"/>
                  </a:solidFill>
                  <a:latin typeface="Montserrat" pitchFamily="34" charset="0"/>
                  <a:ea typeface="Montserrat" pitchFamily="34" charset="-122"/>
                  <a:cs typeface="Montserrat" pitchFamily="34" charset="-120"/>
                </a:rPr>
                <a:t>Vôi</a:t>
              </a:r>
              <a:r>
                <a:rPr lang="en-US" sz="1700" dirty="0">
                  <a:solidFill>
                    <a:srgbClr val="EEEFF5"/>
                  </a:solidFill>
                  <a:latin typeface="Montserrat" pitchFamily="34" charset="0"/>
                  <a:ea typeface="Montserrat" pitchFamily="34" charset="-122"/>
                  <a:cs typeface="Montserrat" pitchFamily="34" charset="-120"/>
                </a:rPr>
                <a:t> (CaO)</a:t>
              </a:r>
              <a:endParaRPr lang="en-US" sz="1700" dirty="0"/>
            </a:p>
          </p:txBody>
        </p:sp>
        <p:sp>
          <p:nvSpPr>
            <p:cNvPr id="8" name="Text 4"/>
            <p:cNvSpPr/>
            <p:nvPr/>
          </p:nvSpPr>
          <p:spPr>
            <a:xfrm>
              <a:off x="7535585" y="5192554"/>
              <a:ext cx="61123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Acid (HCl)</a:t>
              </a:r>
              <a:endParaRPr lang="en-US" sz="1700" dirty="0"/>
            </a:p>
          </p:txBody>
        </p:sp>
        <p:sp>
          <p:nvSpPr>
            <p:cNvPr id="9" name="Shape 5"/>
            <p:cNvSpPr/>
            <p:nvPr/>
          </p:nvSpPr>
          <p:spPr>
            <a:xfrm>
              <a:off x="765929" y="5676781"/>
              <a:ext cx="13098542" cy="621744"/>
            </a:xfrm>
            <a:prstGeom prst="rect">
              <a:avLst/>
            </a:prstGeom>
            <a:solidFill>
              <a:srgbClr val="000000">
                <a:alpha val="4000"/>
              </a:srgbClr>
            </a:solidFill>
            <a:ln/>
          </p:spPr>
          <p:txBody>
            <a:bodyPr/>
            <a:lstStyle/>
            <a:p>
              <a:endParaRPr lang="vi-VN"/>
            </a:p>
          </p:txBody>
        </p:sp>
        <p:sp>
          <p:nvSpPr>
            <p:cNvPr id="10" name="Text 6"/>
            <p:cNvSpPr/>
            <p:nvPr/>
          </p:nvSpPr>
          <p:spPr>
            <a:xfrm>
              <a:off x="982504" y="5814298"/>
              <a:ext cx="61123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Base</a:t>
              </a:r>
              <a:endParaRPr lang="en-US" sz="1700" dirty="0"/>
            </a:p>
          </p:txBody>
        </p:sp>
        <p:sp>
          <p:nvSpPr>
            <p:cNvPr id="11" name="Text 7"/>
            <p:cNvSpPr/>
            <p:nvPr/>
          </p:nvSpPr>
          <p:spPr>
            <a:xfrm>
              <a:off x="7535585" y="5814298"/>
              <a:ext cx="61123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Acid</a:t>
              </a:r>
              <a:endParaRPr lang="en-US" sz="1700" dirty="0"/>
            </a:p>
          </p:txBody>
        </p:sp>
        <p:sp>
          <p:nvSpPr>
            <p:cNvPr id="12" name="Shape 8"/>
            <p:cNvSpPr/>
            <p:nvPr/>
          </p:nvSpPr>
          <p:spPr>
            <a:xfrm>
              <a:off x="765929" y="6298525"/>
              <a:ext cx="13098542" cy="621744"/>
            </a:xfrm>
            <a:prstGeom prst="rect">
              <a:avLst/>
            </a:prstGeom>
            <a:solidFill>
              <a:srgbClr val="FFFFFF">
                <a:alpha val="4000"/>
              </a:srgbClr>
            </a:solidFill>
            <a:ln/>
          </p:spPr>
          <p:txBody>
            <a:bodyPr/>
            <a:lstStyle/>
            <a:p>
              <a:endParaRPr lang="vi-VN"/>
            </a:p>
          </p:txBody>
        </p:sp>
        <p:sp>
          <p:nvSpPr>
            <p:cNvPr id="13" name="Text 9"/>
            <p:cNvSpPr/>
            <p:nvPr/>
          </p:nvSpPr>
          <p:spPr>
            <a:xfrm>
              <a:off x="982504" y="6436043"/>
              <a:ext cx="61123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pH greater than 7</a:t>
              </a:r>
              <a:endParaRPr lang="en-US" sz="1700" dirty="0"/>
            </a:p>
          </p:txBody>
        </p:sp>
        <p:sp>
          <p:nvSpPr>
            <p:cNvPr id="14" name="Text 10"/>
            <p:cNvSpPr/>
            <p:nvPr/>
          </p:nvSpPr>
          <p:spPr>
            <a:xfrm>
              <a:off x="7535585" y="6436043"/>
              <a:ext cx="61123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pH less than 7</a:t>
              </a:r>
              <a:endParaRPr lang="en-US" sz="1700" dirty="0"/>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867" y="2328505"/>
            <a:ext cx="4944666" cy="3572589"/>
          </a:xfrm>
          <a:prstGeom prst="rect">
            <a:avLst/>
          </a:prstGeom>
        </p:spPr>
      </p:pic>
      <p:sp>
        <p:nvSpPr>
          <p:cNvPr id="4" name="Text 0"/>
          <p:cNvSpPr/>
          <p:nvPr/>
        </p:nvSpPr>
        <p:spPr>
          <a:xfrm>
            <a:off x="6244709" y="1014651"/>
            <a:ext cx="7627382" cy="1425416"/>
          </a:xfrm>
          <a:prstGeom prst="rect">
            <a:avLst/>
          </a:prstGeom>
          <a:noFill/>
          <a:ln/>
        </p:spPr>
        <p:txBody>
          <a:bodyPr wrap="square" lIns="0" tIns="0" rIns="0" bIns="0" rtlCol="0" anchor="t"/>
          <a:lstStyle/>
          <a:p>
            <a:pPr>
              <a:lnSpc>
                <a:spcPts val="5600"/>
              </a:lnSpc>
            </a:pPr>
            <a:r>
              <a:rPr lang="vi-VN" sz="4450" b="1" dirty="0">
                <a:solidFill>
                  <a:srgbClr val="9998FF"/>
                </a:solidFill>
                <a:latin typeface="Barlow" pitchFamily="34" charset="0"/>
                <a:ea typeface="Barlow" pitchFamily="34" charset="-122"/>
                <a:cs typeface="Barlow" pitchFamily="34" charset="-120"/>
              </a:rPr>
              <a:t>Các yếu tố ảnh hưởng đến tốc độ phản ứng </a:t>
            </a:r>
            <a:r>
              <a:rPr lang="vi-VN" sz="4450" b="1" dirty="0" err="1">
                <a:solidFill>
                  <a:srgbClr val="9998FF"/>
                </a:solidFill>
                <a:latin typeface="Barlow" pitchFamily="34" charset="0"/>
                <a:ea typeface="Barlow" pitchFamily="34" charset="-122"/>
                <a:cs typeface="Barlow" pitchFamily="34" charset="-120"/>
              </a:rPr>
              <a:t>axit</a:t>
            </a:r>
            <a:r>
              <a:rPr lang="vi-VN" sz="4450" b="1" dirty="0">
                <a:solidFill>
                  <a:srgbClr val="9998FF"/>
                </a:solidFill>
                <a:latin typeface="Barlow" pitchFamily="34" charset="0"/>
                <a:ea typeface="Barlow" pitchFamily="34" charset="-122"/>
                <a:cs typeface="Barlow" pitchFamily="34" charset="-120"/>
              </a:rPr>
              <a:t> vôi</a:t>
            </a:r>
            <a:endParaRPr lang="en-US" sz="4450" dirty="0"/>
          </a:p>
        </p:txBody>
      </p:sp>
      <p:grpSp>
        <p:nvGrpSpPr>
          <p:cNvPr id="21" name="Group 20"/>
          <p:cNvGrpSpPr/>
          <p:nvPr/>
        </p:nvGrpSpPr>
        <p:grpSpPr>
          <a:xfrm>
            <a:off x="6244709" y="3008709"/>
            <a:ext cx="3705464" cy="1526263"/>
            <a:chOff x="6244709" y="3008709"/>
            <a:chExt cx="3705464" cy="1526263"/>
          </a:xfrm>
        </p:grpSpPr>
        <p:sp>
          <p:nvSpPr>
            <p:cNvPr id="5" name="Shape 1"/>
            <p:cNvSpPr/>
            <p:nvPr/>
          </p:nvSpPr>
          <p:spPr>
            <a:xfrm>
              <a:off x="6244709" y="3008709"/>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vi-VN"/>
            </a:p>
          </p:txBody>
        </p:sp>
        <p:sp>
          <p:nvSpPr>
            <p:cNvPr id="6" name="Text 2"/>
            <p:cNvSpPr/>
            <p:nvPr/>
          </p:nvSpPr>
          <p:spPr>
            <a:xfrm>
              <a:off x="6427827" y="3081338"/>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1</a:t>
              </a:r>
              <a:endParaRPr lang="en-US" sz="2650" dirty="0"/>
            </a:p>
          </p:txBody>
        </p:sp>
        <p:sp>
          <p:nvSpPr>
            <p:cNvPr id="7" name="Text 3"/>
            <p:cNvSpPr/>
            <p:nvPr/>
          </p:nvSpPr>
          <p:spPr>
            <a:xfrm>
              <a:off x="6948726" y="3008709"/>
              <a:ext cx="2850713"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Nồng</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độ</a:t>
              </a:r>
              <a:endParaRPr lang="en-US" sz="2200" dirty="0"/>
            </a:p>
          </p:txBody>
        </p:sp>
        <p:sp>
          <p:nvSpPr>
            <p:cNvPr id="8" name="Text 4"/>
            <p:cNvSpPr/>
            <p:nvPr/>
          </p:nvSpPr>
          <p:spPr>
            <a:xfrm>
              <a:off x="6948726" y="3494842"/>
              <a:ext cx="3001447" cy="1040130"/>
            </a:xfrm>
            <a:prstGeom prst="rect">
              <a:avLst/>
            </a:prstGeom>
            <a:noFill/>
            <a:ln/>
          </p:spPr>
          <p:txBody>
            <a:bodyPr wrap="square" lIns="0" tIns="0" rIns="0" bIns="0" rtlCol="0" anchor="t"/>
            <a:lstStyle/>
            <a:p>
              <a:pPr>
                <a:lnSpc>
                  <a:spcPts val="2700"/>
                </a:lnSpc>
              </a:pPr>
              <a:r>
                <a:rPr lang="vi-VN" sz="1700" dirty="0">
                  <a:solidFill>
                    <a:srgbClr val="EEEFF5"/>
                  </a:solidFill>
                  <a:latin typeface="Montserrat" pitchFamily="34" charset="0"/>
                  <a:ea typeface="Montserrat" pitchFamily="34" charset="-122"/>
                  <a:cs typeface="Montserrat" pitchFamily="34" charset="-120"/>
                </a:rPr>
                <a:t>Nồng độ vôi và </a:t>
              </a:r>
              <a:r>
                <a:rPr lang="vi-VN" sz="1700" dirty="0" err="1">
                  <a:solidFill>
                    <a:srgbClr val="EEEFF5"/>
                  </a:solidFill>
                  <a:latin typeface="Montserrat" pitchFamily="34" charset="0"/>
                  <a:ea typeface="Montserrat" pitchFamily="34" charset="-122"/>
                  <a:cs typeface="Montserrat" pitchFamily="34" charset="-120"/>
                </a:rPr>
                <a:t>axit</a:t>
              </a:r>
              <a:r>
                <a:rPr lang="vi-VN" sz="1700" dirty="0">
                  <a:solidFill>
                    <a:srgbClr val="EEEFF5"/>
                  </a:solidFill>
                  <a:latin typeface="Montserrat" pitchFamily="34" charset="0"/>
                  <a:ea typeface="Montserrat" pitchFamily="34" charset="-122"/>
                  <a:cs typeface="Montserrat" pitchFamily="34" charset="-120"/>
                </a:rPr>
                <a:t> cao hơn dẫn đến tốc độ phản ứng nhanh hơn.</a:t>
              </a:r>
              <a:endParaRPr lang="en-US" sz="1700" dirty="0"/>
            </a:p>
          </p:txBody>
        </p:sp>
      </p:grpSp>
      <p:grpSp>
        <p:nvGrpSpPr>
          <p:cNvPr id="22" name="Group 21"/>
          <p:cNvGrpSpPr/>
          <p:nvPr/>
        </p:nvGrpSpPr>
        <p:grpSpPr>
          <a:xfrm>
            <a:off x="10166747" y="3008709"/>
            <a:ext cx="3705463" cy="1872973"/>
            <a:chOff x="10166747" y="3008709"/>
            <a:chExt cx="3705463" cy="1872973"/>
          </a:xfrm>
        </p:grpSpPr>
        <p:sp>
          <p:nvSpPr>
            <p:cNvPr id="9" name="Shape 5"/>
            <p:cNvSpPr/>
            <p:nvPr/>
          </p:nvSpPr>
          <p:spPr>
            <a:xfrm>
              <a:off x="10166747" y="3008709"/>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vi-VN"/>
            </a:p>
          </p:txBody>
        </p:sp>
        <p:sp>
          <p:nvSpPr>
            <p:cNvPr id="10" name="Text 6"/>
            <p:cNvSpPr/>
            <p:nvPr/>
          </p:nvSpPr>
          <p:spPr>
            <a:xfrm>
              <a:off x="10314623" y="3081338"/>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2</a:t>
              </a:r>
              <a:endParaRPr lang="en-US" sz="2650" dirty="0"/>
            </a:p>
          </p:txBody>
        </p:sp>
        <p:sp>
          <p:nvSpPr>
            <p:cNvPr id="11" name="Text 7"/>
            <p:cNvSpPr/>
            <p:nvPr/>
          </p:nvSpPr>
          <p:spPr>
            <a:xfrm>
              <a:off x="10870763" y="3008709"/>
              <a:ext cx="2850713"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Nhiệt</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độ</a:t>
              </a:r>
              <a:endParaRPr lang="en-US" sz="2200" dirty="0"/>
            </a:p>
          </p:txBody>
        </p:sp>
        <p:sp>
          <p:nvSpPr>
            <p:cNvPr id="12" name="Text 8"/>
            <p:cNvSpPr/>
            <p:nvPr/>
          </p:nvSpPr>
          <p:spPr>
            <a:xfrm>
              <a:off x="10870763" y="3494842"/>
              <a:ext cx="3001447" cy="1386840"/>
            </a:xfrm>
            <a:prstGeom prst="rect">
              <a:avLst/>
            </a:prstGeom>
            <a:noFill/>
            <a:ln/>
          </p:spPr>
          <p:txBody>
            <a:bodyPr wrap="square" lIns="0" tIns="0" rIns="0" bIns="0" rtlCol="0" anchor="t"/>
            <a:lstStyle/>
            <a:p>
              <a:pPr>
                <a:lnSpc>
                  <a:spcPts val="2700"/>
                </a:lnSpc>
              </a:pPr>
              <a:r>
                <a:rPr lang="vi-VN" sz="1700" dirty="0">
                  <a:solidFill>
                    <a:srgbClr val="EEEFF5"/>
                  </a:solidFill>
                  <a:latin typeface="Montserrat" pitchFamily="34" charset="0"/>
                  <a:ea typeface="Montserrat" pitchFamily="34" charset="-122"/>
                  <a:cs typeface="Montserrat" pitchFamily="34" charset="-120"/>
                </a:rPr>
                <a:t>Tăng nhiệt độ làm tăng tốc phản ứng bằng cách cung cấp nhiều năng lượng hơn cho các phân tử va chạm.</a:t>
              </a:r>
              <a:endParaRPr lang="en-US" sz="1700" dirty="0"/>
            </a:p>
          </p:txBody>
        </p:sp>
      </p:grpSp>
      <p:grpSp>
        <p:nvGrpSpPr>
          <p:cNvPr id="23" name="Group 22"/>
          <p:cNvGrpSpPr/>
          <p:nvPr/>
        </p:nvGrpSpPr>
        <p:grpSpPr>
          <a:xfrm>
            <a:off x="6244709" y="5341977"/>
            <a:ext cx="3705464" cy="1526262"/>
            <a:chOff x="6244709" y="5341977"/>
            <a:chExt cx="3705464" cy="1526262"/>
          </a:xfrm>
        </p:grpSpPr>
        <p:sp>
          <p:nvSpPr>
            <p:cNvPr id="13" name="Shape 9"/>
            <p:cNvSpPr/>
            <p:nvPr/>
          </p:nvSpPr>
          <p:spPr>
            <a:xfrm>
              <a:off x="6244709" y="5341977"/>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vi-VN"/>
            </a:p>
          </p:txBody>
        </p:sp>
        <p:sp>
          <p:nvSpPr>
            <p:cNvPr id="14" name="Text 10"/>
            <p:cNvSpPr/>
            <p:nvPr/>
          </p:nvSpPr>
          <p:spPr>
            <a:xfrm>
              <a:off x="6396037" y="5414605"/>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3</a:t>
              </a:r>
              <a:endParaRPr lang="en-US" sz="2650" dirty="0"/>
            </a:p>
          </p:txBody>
        </p:sp>
        <p:sp>
          <p:nvSpPr>
            <p:cNvPr id="15" name="Text 11"/>
            <p:cNvSpPr/>
            <p:nvPr/>
          </p:nvSpPr>
          <p:spPr>
            <a:xfrm>
              <a:off x="6948726" y="5341977"/>
              <a:ext cx="2850713"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Diện</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tích</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bề</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mặt</a:t>
              </a:r>
              <a:endParaRPr lang="en-US" sz="2200" dirty="0"/>
            </a:p>
          </p:txBody>
        </p:sp>
        <p:sp>
          <p:nvSpPr>
            <p:cNvPr id="16" name="Text 12"/>
            <p:cNvSpPr/>
            <p:nvPr/>
          </p:nvSpPr>
          <p:spPr>
            <a:xfrm>
              <a:off x="6948726" y="5828109"/>
              <a:ext cx="3001447" cy="1040130"/>
            </a:xfrm>
            <a:prstGeom prst="rect">
              <a:avLst/>
            </a:prstGeom>
            <a:noFill/>
            <a:ln/>
          </p:spPr>
          <p:txBody>
            <a:bodyPr wrap="square" lIns="0" tIns="0" rIns="0" bIns="0" rtlCol="0" anchor="t"/>
            <a:lstStyle/>
            <a:p>
              <a:pPr>
                <a:lnSpc>
                  <a:spcPts val="2700"/>
                </a:lnSpc>
              </a:pPr>
              <a:r>
                <a:rPr lang="vi-VN" sz="1700" dirty="0">
                  <a:solidFill>
                    <a:srgbClr val="EEEFF5"/>
                  </a:solidFill>
                  <a:latin typeface="Montserrat" pitchFamily="34" charset="0"/>
                  <a:ea typeface="Montserrat" pitchFamily="34" charset="-122"/>
                  <a:cs typeface="Montserrat" pitchFamily="34" charset="-120"/>
                </a:rPr>
                <a:t>Diện tích bề mặt lớn hơn của vôi tiếp xúc với </a:t>
              </a:r>
              <a:r>
                <a:rPr lang="vi-VN" sz="1700" dirty="0" err="1">
                  <a:solidFill>
                    <a:srgbClr val="EEEFF5"/>
                  </a:solidFill>
                  <a:latin typeface="Montserrat" pitchFamily="34" charset="0"/>
                  <a:ea typeface="Montserrat" pitchFamily="34" charset="-122"/>
                  <a:cs typeface="Montserrat" pitchFamily="34" charset="-120"/>
                </a:rPr>
                <a:t>axit</a:t>
              </a:r>
              <a:r>
                <a:rPr lang="vi-VN" sz="1700" dirty="0">
                  <a:solidFill>
                    <a:srgbClr val="EEEFF5"/>
                  </a:solidFill>
                  <a:latin typeface="Montserrat" pitchFamily="34" charset="0"/>
                  <a:ea typeface="Montserrat" pitchFamily="34" charset="-122"/>
                  <a:cs typeface="Montserrat" pitchFamily="34" charset="-120"/>
                </a:rPr>
                <a:t> làm tăng tốc độ phản ứng.</a:t>
              </a:r>
              <a:endParaRPr lang="en-US" sz="1700" dirty="0"/>
            </a:p>
          </p:txBody>
        </p:sp>
      </p:grpSp>
      <p:grpSp>
        <p:nvGrpSpPr>
          <p:cNvPr id="24" name="Group 23"/>
          <p:cNvGrpSpPr/>
          <p:nvPr/>
        </p:nvGrpSpPr>
        <p:grpSpPr>
          <a:xfrm>
            <a:off x="10166747" y="5341977"/>
            <a:ext cx="3705463" cy="1872972"/>
            <a:chOff x="10166747" y="5341977"/>
            <a:chExt cx="3705463" cy="1872972"/>
          </a:xfrm>
        </p:grpSpPr>
        <p:sp>
          <p:nvSpPr>
            <p:cNvPr id="17" name="Shape 13"/>
            <p:cNvSpPr/>
            <p:nvPr/>
          </p:nvSpPr>
          <p:spPr>
            <a:xfrm>
              <a:off x="10166747" y="5341977"/>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vi-VN"/>
            </a:p>
          </p:txBody>
        </p:sp>
        <p:sp>
          <p:nvSpPr>
            <p:cNvPr id="18" name="Text 14"/>
            <p:cNvSpPr/>
            <p:nvPr/>
          </p:nvSpPr>
          <p:spPr>
            <a:xfrm>
              <a:off x="10307003" y="5414605"/>
              <a:ext cx="206931"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pitchFamily="34" charset="0"/>
                  <a:ea typeface="Barlow" pitchFamily="34" charset="-122"/>
                  <a:cs typeface="Barlow" pitchFamily="34" charset="-120"/>
                </a:rPr>
                <a:t>4</a:t>
              </a:r>
              <a:endParaRPr lang="en-US" sz="2650" dirty="0"/>
            </a:p>
          </p:txBody>
        </p:sp>
        <p:sp>
          <p:nvSpPr>
            <p:cNvPr id="19" name="Text 15"/>
            <p:cNvSpPr/>
            <p:nvPr/>
          </p:nvSpPr>
          <p:spPr>
            <a:xfrm>
              <a:off x="10870763" y="5341977"/>
              <a:ext cx="2850713"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Sự</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hiện</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diện</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của</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chất</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xúc</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tác</a:t>
              </a:r>
              <a:endParaRPr lang="en-US" sz="2200" dirty="0"/>
            </a:p>
          </p:txBody>
        </p:sp>
        <p:sp>
          <p:nvSpPr>
            <p:cNvPr id="20" name="Text 16"/>
            <p:cNvSpPr/>
            <p:nvPr/>
          </p:nvSpPr>
          <p:spPr>
            <a:xfrm>
              <a:off x="10870763" y="5828109"/>
              <a:ext cx="3001447" cy="1386840"/>
            </a:xfrm>
            <a:prstGeom prst="rect">
              <a:avLst/>
            </a:prstGeom>
            <a:noFill/>
            <a:ln/>
          </p:spPr>
          <p:txBody>
            <a:bodyPr wrap="square" lIns="0" tIns="0" rIns="0" bIns="0" rtlCol="0" anchor="t"/>
            <a:lstStyle/>
            <a:p>
              <a:pPr>
                <a:lnSpc>
                  <a:spcPts val="2700"/>
                </a:lnSpc>
              </a:pPr>
              <a:r>
                <a:rPr lang="en-US" sz="1700" dirty="0" err="1">
                  <a:solidFill>
                    <a:srgbClr val="EEEFF5"/>
                  </a:solidFill>
                  <a:latin typeface="Montserrat" pitchFamily="34" charset="0"/>
                  <a:ea typeface="Montserrat" pitchFamily="34" charset="-122"/>
                  <a:cs typeface="Montserrat" pitchFamily="34" charset="-120"/>
                </a:rPr>
                <a:t>Một</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số</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chất</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xúc</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tác</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có</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thể</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tăng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tốc</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độ</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phản</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ứng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mà</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không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bị</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tiêu</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thụ</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trong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quá</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trình</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này</a:t>
              </a:r>
              <a:r>
                <a:rPr lang="en-US" sz="1700" dirty="0">
                  <a:solidFill>
                    <a:srgbClr val="EEEFF5"/>
                  </a:solidFill>
                  <a:latin typeface="Montserrat" pitchFamily="34" charset="0"/>
                  <a:ea typeface="Montserrat" pitchFamily="34" charset="-122"/>
                  <a:cs typeface="Montserrat" pitchFamily="34" charset="-120"/>
                </a:rPr>
                <a:t>.</a:t>
              </a:r>
              <a:endParaRPr lang="en-US" sz="1700" dirty="0"/>
            </a:p>
          </p:txBody>
        </p:sp>
      </p:gr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748" y="2326362"/>
            <a:ext cx="4944785" cy="3576757"/>
          </a:xfrm>
          <a:prstGeom prst="rect">
            <a:avLst/>
          </a:prstGeom>
        </p:spPr>
      </p:pic>
      <p:sp>
        <p:nvSpPr>
          <p:cNvPr id="4" name="Text 0"/>
          <p:cNvSpPr/>
          <p:nvPr/>
        </p:nvSpPr>
        <p:spPr>
          <a:xfrm>
            <a:off x="758309" y="651867"/>
            <a:ext cx="7627382" cy="1425416"/>
          </a:xfrm>
          <a:prstGeom prst="rect">
            <a:avLst/>
          </a:prstGeom>
          <a:noFill/>
          <a:ln/>
        </p:spPr>
        <p:txBody>
          <a:bodyPr wrap="square" lIns="0" tIns="0" rIns="0" bIns="0" rtlCol="0" anchor="t"/>
          <a:lstStyle/>
          <a:p>
            <a:pPr>
              <a:lnSpc>
                <a:spcPts val="5600"/>
              </a:lnSpc>
            </a:pPr>
            <a:r>
              <a:rPr lang="en-US" sz="4450" b="1" dirty="0" err="1">
                <a:solidFill>
                  <a:srgbClr val="9998FF"/>
                </a:solidFill>
                <a:latin typeface="Barlow" pitchFamily="34" charset="0"/>
                <a:ea typeface="Barlow" pitchFamily="34" charset="-122"/>
                <a:cs typeface="Barlow" pitchFamily="34" charset="-120"/>
              </a:rPr>
              <a:t>Ứng</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dụng</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của</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phản</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ứng</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axit</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vôi</a:t>
            </a:r>
            <a:endParaRPr lang="en-US" sz="4450" dirty="0"/>
          </a:p>
        </p:txBody>
      </p:sp>
      <p:grpSp>
        <p:nvGrpSpPr>
          <p:cNvPr id="17" name="Group 16"/>
          <p:cNvGrpSpPr/>
          <p:nvPr/>
        </p:nvGrpSpPr>
        <p:grpSpPr>
          <a:xfrm>
            <a:off x="758309" y="2402205"/>
            <a:ext cx="3705463" cy="2306122"/>
            <a:chOff x="758309" y="2402205"/>
            <a:chExt cx="3705463" cy="2306122"/>
          </a:xfrm>
        </p:grpSpPr>
        <p:sp>
          <p:nvSpPr>
            <p:cNvPr id="5" name="Shape 1"/>
            <p:cNvSpPr/>
            <p:nvPr/>
          </p:nvSpPr>
          <p:spPr>
            <a:xfrm>
              <a:off x="758309" y="2402205"/>
              <a:ext cx="3705463" cy="2306122"/>
            </a:xfrm>
            <a:prstGeom prst="roundRect">
              <a:avLst>
                <a:gd name="adj" fmla="val 8456"/>
              </a:avLst>
            </a:prstGeom>
            <a:solidFill>
              <a:srgbClr val="282C32"/>
            </a:solidFill>
            <a:ln/>
            <a:effectLst>
              <a:outerShdw blurRad="53340" dist="26670" dir="13500000" algn="bl" rotWithShape="0">
                <a:srgbClr val="FFFFFF">
                  <a:alpha val="10000"/>
                </a:srgbClr>
              </a:outerShdw>
            </a:effectLst>
          </p:spPr>
          <p:txBody>
            <a:bodyPr/>
            <a:lstStyle/>
            <a:p>
              <a:endParaRPr lang="vi-VN"/>
            </a:p>
          </p:txBody>
        </p:sp>
        <p:sp>
          <p:nvSpPr>
            <p:cNvPr id="6" name="Text 2"/>
            <p:cNvSpPr/>
            <p:nvPr/>
          </p:nvSpPr>
          <p:spPr>
            <a:xfrm>
              <a:off x="974884" y="2618780"/>
              <a:ext cx="2894052" cy="356235"/>
            </a:xfrm>
            <a:prstGeom prst="rect">
              <a:avLst/>
            </a:prstGeom>
            <a:noFill/>
            <a:ln/>
          </p:spPr>
          <p:txBody>
            <a:bodyPr wrap="none" lIns="0" tIns="0" rIns="0" bIns="0" rtlCol="0" anchor="t"/>
            <a:lstStyle/>
            <a:p>
              <a:pPr>
                <a:lnSpc>
                  <a:spcPts val="2800"/>
                </a:lnSpc>
              </a:pPr>
              <a:r>
                <a:rPr lang="vi-VN" sz="2200" b="1" dirty="0">
                  <a:solidFill>
                    <a:srgbClr val="EEEFF5"/>
                  </a:solidFill>
                  <a:latin typeface="Barlow" pitchFamily="34" charset="0"/>
                  <a:ea typeface="Barlow" pitchFamily="34" charset="-122"/>
                  <a:cs typeface="Barlow" pitchFamily="34" charset="-120"/>
                </a:rPr>
                <a:t>Xử lý nước thải</a:t>
              </a:r>
              <a:endParaRPr lang="en-US" sz="2200" dirty="0"/>
            </a:p>
          </p:txBody>
        </p:sp>
        <p:sp>
          <p:nvSpPr>
            <p:cNvPr id="7" name="Text 3"/>
            <p:cNvSpPr/>
            <p:nvPr/>
          </p:nvSpPr>
          <p:spPr>
            <a:xfrm>
              <a:off x="974884" y="3104912"/>
              <a:ext cx="3272314" cy="1386840"/>
            </a:xfrm>
            <a:prstGeom prst="rect">
              <a:avLst/>
            </a:prstGeom>
            <a:noFill/>
            <a:ln/>
          </p:spPr>
          <p:txBody>
            <a:bodyPr wrap="square" lIns="0" tIns="0" rIns="0" bIns="0" rtlCol="0" anchor="t"/>
            <a:lstStyle/>
            <a:p>
              <a:pPr>
                <a:lnSpc>
                  <a:spcPts val="2700"/>
                </a:lnSpc>
              </a:pPr>
              <a:r>
                <a:rPr lang="vi-VN" sz="1700" dirty="0">
                  <a:solidFill>
                    <a:srgbClr val="EEEFF5"/>
                  </a:solidFill>
                  <a:latin typeface="Montserrat" pitchFamily="34" charset="0"/>
                  <a:ea typeface="Montserrat" pitchFamily="34" charset="-122"/>
                  <a:cs typeface="Montserrat" pitchFamily="34" charset="-120"/>
                </a:rPr>
                <a:t>Vôi được sử dụng để trung hòa nước thải có tính </a:t>
              </a:r>
              <a:r>
                <a:rPr lang="vi-VN" sz="1700" dirty="0" err="1">
                  <a:solidFill>
                    <a:srgbClr val="EEEFF5"/>
                  </a:solidFill>
                  <a:latin typeface="Montserrat" pitchFamily="34" charset="0"/>
                  <a:ea typeface="Montserrat" pitchFamily="34" charset="-122"/>
                  <a:cs typeface="Montserrat" pitchFamily="34" charset="-120"/>
                </a:rPr>
                <a:t>axit</a:t>
              </a:r>
              <a:r>
                <a:rPr lang="vi-VN" sz="1700" dirty="0">
                  <a:solidFill>
                    <a:srgbClr val="EEEFF5"/>
                  </a:solidFill>
                  <a:latin typeface="Montserrat" pitchFamily="34" charset="0"/>
                  <a:ea typeface="Montserrat" pitchFamily="34" charset="-122"/>
                  <a:cs typeface="Montserrat" pitchFamily="34" charset="-120"/>
                </a:rPr>
                <a:t>, giảm tác hại của nó đối với môi trường.</a:t>
              </a:r>
              <a:endParaRPr lang="en-US" sz="1700" dirty="0"/>
            </a:p>
          </p:txBody>
        </p:sp>
      </p:grpSp>
      <p:grpSp>
        <p:nvGrpSpPr>
          <p:cNvPr id="19" name="Group 18"/>
          <p:cNvGrpSpPr/>
          <p:nvPr/>
        </p:nvGrpSpPr>
        <p:grpSpPr>
          <a:xfrm>
            <a:off x="4680347" y="2402205"/>
            <a:ext cx="3705463" cy="2306122"/>
            <a:chOff x="4680347" y="2402205"/>
            <a:chExt cx="3705463" cy="2306122"/>
          </a:xfrm>
        </p:grpSpPr>
        <p:sp>
          <p:nvSpPr>
            <p:cNvPr id="8" name="Shape 4"/>
            <p:cNvSpPr/>
            <p:nvPr/>
          </p:nvSpPr>
          <p:spPr>
            <a:xfrm>
              <a:off x="4680347" y="2402205"/>
              <a:ext cx="3705463" cy="2306122"/>
            </a:xfrm>
            <a:prstGeom prst="roundRect">
              <a:avLst>
                <a:gd name="adj" fmla="val 8456"/>
              </a:avLst>
            </a:prstGeom>
            <a:solidFill>
              <a:srgbClr val="282C32"/>
            </a:solidFill>
            <a:ln/>
            <a:effectLst>
              <a:outerShdw blurRad="53340" dist="26670" dir="13500000" algn="bl" rotWithShape="0">
                <a:srgbClr val="FFFFFF">
                  <a:alpha val="10000"/>
                </a:srgbClr>
              </a:outerShdw>
            </a:effectLst>
          </p:spPr>
          <p:txBody>
            <a:bodyPr/>
            <a:lstStyle/>
            <a:p>
              <a:endParaRPr lang="vi-VN"/>
            </a:p>
          </p:txBody>
        </p:sp>
        <p:sp>
          <p:nvSpPr>
            <p:cNvPr id="9" name="Text 5"/>
            <p:cNvSpPr/>
            <p:nvPr/>
          </p:nvSpPr>
          <p:spPr>
            <a:xfrm>
              <a:off x="4896922" y="2618780"/>
              <a:ext cx="2850713"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Sửa</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đổi</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đất</a:t>
              </a:r>
              <a:endParaRPr lang="en-US" sz="2200" dirty="0"/>
            </a:p>
          </p:txBody>
        </p:sp>
        <p:sp>
          <p:nvSpPr>
            <p:cNvPr id="10" name="Text 6"/>
            <p:cNvSpPr/>
            <p:nvPr/>
          </p:nvSpPr>
          <p:spPr>
            <a:xfrm>
              <a:off x="4896922" y="3104912"/>
              <a:ext cx="3272314" cy="1386840"/>
            </a:xfrm>
            <a:prstGeom prst="rect">
              <a:avLst/>
            </a:prstGeom>
            <a:noFill/>
            <a:ln/>
          </p:spPr>
          <p:txBody>
            <a:bodyPr wrap="square" lIns="0" tIns="0" rIns="0" bIns="0" rtlCol="0" anchor="t"/>
            <a:lstStyle/>
            <a:p>
              <a:pPr>
                <a:lnSpc>
                  <a:spcPts val="2700"/>
                </a:lnSpc>
              </a:pPr>
              <a:r>
                <a:rPr lang="vi-VN" sz="1700" dirty="0">
                  <a:solidFill>
                    <a:srgbClr val="EEEFF5"/>
                  </a:solidFill>
                  <a:latin typeface="Montserrat" pitchFamily="34" charset="0"/>
                  <a:ea typeface="Montserrat" pitchFamily="34" charset="-122"/>
                  <a:cs typeface="Montserrat" pitchFamily="34" charset="-120"/>
                </a:rPr>
                <a:t>Vôi được thêm vào đất chua để tăng độ </a:t>
              </a:r>
              <a:r>
                <a:rPr lang="vi-VN" sz="1700" dirty="0" err="1">
                  <a:solidFill>
                    <a:srgbClr val="EEEFF5"/>
                  </a:solidFill>
                  <a:latin typeface="Montserrat" pitchFamily="34" charset="0"/>
                  <a:ea typeface="Montserrat" pitchFamily="34" charset="-122"/>
                  <a:cs typeface="Montserrat" pitchFamily="34" charset="-120"/>
                </a:rPr>
                <a:t>pH</a:t>
              </a:r>
              <a:r>
                <a:rPr lang="vi-VN" sz="1700" dirty="0">
                  <a:solidFill>
                    <a:srgbClr val="EEEFF5"/>
                  </a:solidFill>
                  <a:latin typeface="Montserrat" pitchFamily="34" charset="0"/>
                  <a:ea typeface="Montserrat" pitchFamily="34" charset="-122"/>
                  <a:cs typeface="Montserrat" pitchFamily="34" charset="-120"/>
                </a:rPr>
                <a:t> của chúng, làm cho chúng thích hợp cho sự phát triển của cây.</a:t>
              </a:r>
              <a:endParaRPr lang="en-US" sz="1700" dirty="0"/>
            </a:p>
          </p:txBody>
        </p:sp>
      </p:grpSp>
      <p:grpSp>
        <p:nvGrpSpPr>
          <p:cNvPr id="21" name="Group 20"/>
          <p:cNvGrpSpPr/>
          <p:nvPr/>
        </p:nvGrpSpPr>
        <p:grpSpPr>
          <a:xfrm>
            <a:off x="758309" y="4924901"/>
            <a:ext cx="3705463" cy="2652832"/>
            <a:chOff x="758309" y="4924901"/>
            <a:chExt cx="3705463" cy="2652832"/>
          </a:xfrm>
        </p:grpSpPr>
        <p:sp>
          <p:nvSpPr>
            <p:cNvPr id="11" name="Shape 7"/>
            <p:cNvSpPr/>
            <p:nvPr/>
          </p:nvSpPr>
          <p:spPr>
            <a:xfrm>
              <a:off x="758309" y="4924901"/>
              <a:ext cx="3705463" cy="2652832"/>
            </a:xfrm>
            <a:prstGeom prst="roundRect">
              <a:avLst>
                <a:gd name="adj" fmla="val 7350"/>
              </a:avLst>
            </a:prstGeom>
            <a:solidFill>
              <a:srgbClr val="282C32"/>
            </a:solidFill>
            <a:ln/>
            <a:effectLst>
              <a:outerShdw blurRad="53340" dist="26670" dir="13500000" algn="bl" rotWithShape="0">
                <a:srgbClr val="FFFFFF">
                  <a:alpha val="10000"/>
                </a:srgbClr>
              </a:outerShdw>
            </a:effectLst>
          </p:spPr>
          <p:txBody>
            <a:bodyPr/>
            <a:lstStyle/>
            <a:p>
              <a:endParaRPr lang="vi-VN"/>
            </a:p>
          </p:txBody>
        </p:sp>
        <p:sp>
          <p:nvSpPr>
            <p:cNvPr id="12" name="Text 8"/>
            <p:cNvSpPr/>
            <p:nvPr/>
          </p:nvSpPr>
          <p:spPr>
            <a:xfrm>
              <a:off x="974884" y="5141476"/>
              <a:ext cx="2850713"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Tổng</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hợp</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hóa</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học</a:t>
              </a:r>
              <a:endParaRPr lang="en-US" sz="2200" dirty="0"/>
            </a:p>
          </p:txBody>
        </p:sp>
        <p:sp>
          <p:nvSpPr>
            <p:cNvPr id="13" name="Text 9"/>
            <p:cNvSpPr/>
            <p:nvPr/>
          </p:nvSpPr>
          <p:spPr>
            <a:xfrm>
              <a:off x="974884" y="5627608"/>
              <a:ext cx="3272314" cy="1733550"/>
            </a:xfrm>
            <a:prstGeom prst="rect">
              <a:avLst/>
            </a:prstGeom>
            <a:noFill/>
            <a:ln/>
          </p:spPr>
          <p:txBody>
            <a:bodyPr wrap="square" lIns="0" tIns="0" rIns="0" bIns="0" rtlCol="0" anchor="t"/>
            <a:lstStyle/>
            <a:p>
              <a:pPr>
                <a:lnSpc>
                  <a:spcPts val="2700"/>
                </a:lnSpc>
              </a:pPr>
              <a:r>
                <a:rPr lang="vi-VN" sz="1700" dirty="0">
                  <a:solidFill>
                    <a:srgbClr val="EEEFF5"/>
                  </a:solidFill>
                  <a:latin typeface="Montserrat" pitchFamily="34" charset="0"/>
                  <a:ea typeface="Montserrat" pitchFamily="34" charset="-122"/>
                  <a:cs typeface="Montserrat" pitchFamily="34" charset="-120"/>
                </a:rPr>
                <a:t>Phản ứng giữa vôi và </a:t>
              </a:r>
              <a:r>
                <a:rPr lang="vi-VN" sz="1700" dirty="0" err="1">
                  <a:solidFill>
                    <a:srgbClr val="EEEFF5"/>
                  </a:solidFill>
                  <a:latin typeface="Montserrat" pitchFamily="34" charset="0"/>
                  <a:ea typeface="Montserrat" pitchFamily="34" charset="-122"/>
                  <a:cs typeface="Montserrat" pitchFamily="34" charset="-120"/>
                </a:rPr>
                <a:t>axit</a:t>
              </a:r>
              <a:r>
                <a:rPr lang="vi-VN" sz="1700" dirty="0">
                  <a:solidFill>
                    <a:srgbClr val="EEEFF5"/>
                  </a:solidFill>
                  <a:latin typeface="Montserrat" pitchFamily="34" charset="0"/>
                  <a:ea typeface="Montserrat" pitchFamily="34" charset="-122"/>
                  <a:cs typeface="Montserrat" pitchFamily="34" charset="-120"/>
                </a:rPr>
                <a:t> được sử dụng trong quá trình tổng hợp các hóa chất khác nhau, bao gồm muối </a:t>
              </a:r>
              <a:r>
                <a:rPr lang="vi-VN" sz="1700" dirty="0" err="1">
                  <a:solidFill>
                    <a:srgbClr val="EEEFF5"/>
                  </a:solidFill>
                  <a:latin typeface="Montserrat" pitchFamily="34" charset="0"/>
                  <a:ea typeface="Montserrat" pitchFamily="34" charset="-122"/>
                  <a:cs typeface="Montserrat" pitchFamily="34" charset="-120"/>
                </a:rPr>
                <a:t>canxi</a:t>
              </a:r>
              <a:r>
                <a:rPr lang="vi-VN" sz="1700" dirty="0">
                  <a:solidFill>
                    <a:srgbClr val="EEEFF5"/>
                  </a:solidFill>
                  <a:latin typeface="Montserrat" pitchFamily="34" charset="0"/>
                  <a:ea typeface="Montserrat" pitchFamily="34" charset="-122"/>
                  <a:cs typeface="Montserrat" pitchFamily="34" charset="-120"/>
                </a:rPr>
                <a:t>.</a:t>
              </a:r>
              <a:endParaRPr lang="en-US" sz="1700" dirty="0"/>
            </a:p>
          </p:txBody>
        </p:sp>
      </p:grpSp>
      <p:grpSp>
        <p:nvGrpSpPr>
          <p:cNvPr id="20" name="Group 19"/>
          <p:cNvGrpSpPr/>
          <p:nvPr/>
        </p:nvGrpSpPr>
        <p:grpSpPr>
          <a:xfrm>
            <a:off x="4680228" y="4994612"/>
            <a:ext cx="3705463" cy="2652832"/>
            <a:chOff x="4680228" y="4994612"/>
            <a:chExt cx="3705463" cy="2652832"/>
          </a:xfrm>
        </p:grpSpPr>
        <p:sp>
          <p:nvSpPr>
            <p:cNvPr id="14" name="Shape 10"/>
            <p:cNvSpPr/>
            <p:nvPr/>
          </p:nvSpPr>
          <p:spPr>
            <a:xfrm>
              <a:off x="4680228" y="4994612"/>
              <a:ext cx="3705463" cy="2652832"/>
            </a:xfrm>
            <a:prstGeom prst="roundRect">
              <a:avLst>
                <a:gd name="adj" fmla="val 7350"/>
              </a:avLst>
            </a:prstGeom>
            <a:solidFill>
              <a:srgbClr val="282C32"/>
            </a:solidFill>
            <a:ln/>
            <a:effectLst>
              <a:outerShdw blurRad="53340" dist="26670" dir="13500000" algn="bl" rotWithShape="0">
                <a:srgbClr val="FFFFFF">
                  <a:alpha val="10000"/>
                </a:srgbClr>
              </a:outerShdw>
            </a:effectLst>
          </p:spPr>
          <p:txBody>
            <a:bodyPr/>
            <a:lstStyle/>
            <a:p>
              <a:endParaRPr lang="vi-VN"/>
            </a:p>
          </p:txBody>
        </p:sp>
        <p:sp>
          <p:nvSpPr>
            <p:cNvPr id="15" name="Text 11"/>
            <p:cNvSpPr/>
            <p:nvPr/>
          </p:nvSpPr>
          <p:spPr>
            <a:xfrm>
              <a:off x="4896922" y="5141476"/>
              <a:ext cx="2850713"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Xây</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dựng</a:t>
              </a:r>
              <a:endParaRPr lang="en-US" sz="2200" dirty="0"/>
            </a:p>
          </p:txBody>
        </p:sp>
        <p:sp>
          <p:nvSpPr>
            <p:cNvPr id="16" name="Text 12"/>
            <p:cNvSpPr/>
            <p:nvPr/>
          </p:nvSpPr>
          <p:spPr>
            <a:xfrm>
              <a:off x="4896922" y="5627608"/>
              <a:ext cx="3272314" cy="1386840"/>
            </a:xfrm>
            <a:prstGeom prst="rect">
              <a:avLst/>
            </a:prstGeom>
            <a:noFill/>
            <a:ln/>
          </p:spPr>
          <p:txBody>
            <a:bodyPr wrap="square" lIns="0" tIns="0" rIns="0" bIns="0" rtlCol="0" anchor="t"/>
            <a:lstStyle/>
            <a:p>
              <a:pPr>
                <a:lnSpc>
                  <a:spcPts val="2700"/>
                </a:lnSpc>
              </a:pPr>
              <a:r>
                <a:rPr lang="vi-VN" sz="1700" dirty="0">
                  <a:solidFill>
                    <a:srgbClr val="EEEFF5"/>
                  </a:solidFill>
                  <a:latin typeface="Montserrat" pitchFamily="34" charset="0"/>
                  <a:ea typeface="Montserrat" pitchFamily="34" charset="-122"/>
                  <a:cs typeface="Montserrat" pitchFamily="34" charset="-120"/>
                </a:rPr>
                <a:t>Vôi được sử dụng làm chất kết dính trong vữa và xi măng, góp phần vào sức mạnh và độ bền của bê tông.</a:t>
              </a:r>
              <a:endParaRPr lang="en-US" sz="1700" dirty="0"/>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outHorizontal)">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pic>
        <p:nvPicPr>
          <p:cNvPr id="3" name="Image 1" descr="preencoded.png"/>
          <p:cNvPicPr>
            <a:picLocks noChangeAspect="1"/>
          </p:cNvPicPr>
          <p:nvPr/>
        </p:nvPicPr>
        <p:blipFill>
          <a:blip r:embed="rId4"/>
          <a:stretch>
            <a:fillRect/>
          </a:stretch>
        </p:blipFill>
        <p:spPr>
          <a:xfrm>
            <a:off x="5839301" y="270748"/>
            <a:ext cx="2951798" cy="2166699"/>
          </a:xfrm>
          <a:prstGeom prst="rect">
            <a:avLst/>
          </a:prstGeom>
        </p:spPr>
      </p:pic>
      <p:sp>
        <p:nvSpPr>
          <p:cNvPr id="4" name="Text 0"/>
          <p:cNvSpPr/>
          <p:nvPr/>
        </p:nvSpPr>
        <p:spPr>
          <a:xfrm>
            <a:off x="758309" y="3634502"/>
            <a:ext cx="5701546" cy="712708"/>
          </a:xfrm>
          <a:prstGeom prst="rect">
            <a:avLst/>
          </a:prstGeom>
          <a:noFill/>
          <a:ln/>
        </p:spPr>
        <p:txBody>
          <a:bodyPr wrap="none" lIns="0" tIns="0" rIns="0" bIns="0" rtlCol="0" anchor="t"/>
          <a:lstStyle/>
          <a:p>
            <a:pPr>
              <a:lnSpc>
                <a:spcPts val="5600"/>
              </a:lnSpc>
            </a:pPr>
            <a:r>
              <a:rPr lang="en-US" sz="4450" b="1" dirty="0" err="1">
                <a:solidFill>
                  <a:srgbClr val="9998FF"/>
                </a:solidFill>
                <a:latin typeface="Barlow" pitchFamily="34" charset="0"/>
                <a:ea typeface="Barlow" pitchFamily="34" charset="-122"/>
                <a:cs typeface="Barlow" pitchFamily="34" charset="-120"/>
              </a:rPr>
              <a:t>Cân</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nhắc</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về</a:t>
            </a:r>
            <a:r>
              <a:rPr lang="en-US" sz="4450" b="1" dirty="0">
                <a:solidFill>
                  <a:srgbClr val="9998FF"/>
                </a:solidFill>
                <a:latin typeface="Barlow" pitchFamily="34" charset="0"/>
                <a:ea typeface="Barlow" pitchFamily="34" charset="-122"/>
                <a:cs typeface="Barlow" pitchFamily="34" charset="-120"/>
              </a:rPr>
              <a:t> an </a:t>
            </a:r>
            <a:r>
              <a:rPr lang="en-US" sz="4450" b="1" dirty="0" err="1">
                <a:solidFill>
                  <a:srgbClr val="9998FF"/>
                </a:solidFill>
                <a:latin typeface="Barlow" pitchFamily="34" charset="0"/>
                <a:ea typeface="Barlow" pitchFamily="34" charset="-122"/>
                <a:cs typeface="Barlow" pitchFamily="34" charset="-120"/>
              </a:rPr>
              <a:t>toàn</a:t>
            </a:r>
            <a:endParaRPr lang="en-US" sz="4450" dirty="0"/>
          </a:p>
        </p:txBody>
      </p:sp>
      <p:grpSp>
        <p:nvGrpSpPr>
          <p:cNvPr id="17" name="Group 16"/>
          <p:cNvGrpSpPr/>
          <p:nvPr/>
        </p:nvGrpSpPr>
        <p:grpSpPr>
          <a:xfrm>
            <a:off x="758309" y="4672132"/>
            <a:ext cx="3034665" cy="2631162"/>
            <a:chOff x="758309" y="4672132"/>
            <a:chExt cx="3034665" cy="2631162"/>
          </a:xfrm>
        </p:grpSpPr>
        <p:pic>
          <p:nvPicPr>
            <p:cNvPr id="5" name="Image 2" descr="preencoded.png"/>
            <p:cNvPicPr>
              <a:picLocks noChangeAspect="1"/>
            </p:cNvPicPr>
            <p:nvPr/>
          </p:nvPicPr>
          <p:blipFill>
            <a:blip r:embed="rId5"/>
            <a:stretch>
              <a:fillRect/>
            </a:stretch>
          </p:blipFill>
          <p:spPr>
            <a:xfrm>
              <a:off x="758309" y="4672132"/>
              <a:ext cx="541615" cy="541615"/>
            </a:xfrm>
            <a:prstGeom prst="rect">
              <a:avLst/>
            </a:prstGeom>
          </p:spPr>
        </p:pic>
        <p:sp>
          <p:nvSpPr>
            <p:cNvPr id="6" name="Text 1"/>
            <p:cNvSpPr/>
            <p:nvPr/>
          </p:nvSpPr>
          <p:spPr>
            <a:xfrm>
              <a:off x="758309" y="5430322"/>
              <a:ext cx="2850713"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Bảo</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vệ</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mắt</a:t>
              </a:r>
              <a:endParaRPr lang="en-US" sz="2200" dirty="0"/>
            </a:p>
          </p:txBody>
        </p:sp>
        <p:sp>
          <p:nvSpPr>
            <p:cNvPr id="7" name="Text 2"/>
            <p:cNvSpPr/>
            <p:nvPr/>
          </p:nvSpPr>
          <p:spPr>
            <a:xfrm>
              <a:off x="758309" y="5916454"/>
              <a:ext cx="3034665" cy="1386840"/>
            </a:xfrm>
            <a:prstGeom prst="rect">
              <a:avLst/>
            </a:prstGeom>
            <a:noFill/>
            <a:ln/>
          </p:spPr>
          <p:txBody>
            <a:bodyPr wrap="square" lIns="0" tIns="0" rIns="0" bIns="0" rtlCol="0" anchor="t"/>
            <a:lstStyle/>
            <a:p>
              <a:pPr>
                <a:lnSpc>
                  <a:spcPts val="2700"/>
                </a:lnSpc>
              </a:pPr>
              <a:r>
                <a:rPr lang="en-US" sz="1700" dirty="0" err="1">
                  <a:solidFill>
                    <a:srgbClr val="EEEFF5"/>
                  </a:solidFill>
                  <a:latin typeface="Montserrat" pitchFamily="34" charset="0"/>
                  <a:ea typeface="Montserrat" pitchFamily="34" charset="-122"/>
                  <a:cs typeface="Montserrat" pitchFamily="34" charset="-120"/>
                </a:rPr>
                <a:t>Luôn</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đeo</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kính</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bảo</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hộ</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để</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tránh</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vôi</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và</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axit</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bắn</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vào</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mắt</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bạn</a:t>
              </a:r>
              <a:r>
                <a:rPr lang="en-US" sz="1700" dirty="0">
                  <a:solidFill>
                    <a:srgbClr val="EEEFF5"/>
                  </a:solidFill>
                  <a:latin typeface="Montserrat" pitchFamily="34" charset="0"/>
                  <a:ea typeface="Montserrat" pitchFamily="34" charset="-122"/>
                  <a:cs typeface="Montserrat" pitchFamily="34" charset="-120"/>
                </a:rPr>
                <a:t>.</a:t>
              </a:r>
              <a:endParaRPr lang="en-US" sz="1700" dirty="0"/>
            </a:p>
          </p:txBody>
        </p:sp>
      </p:grpSp>
      <p:grpSp>
        <p:nvGrpSpPr>
          <p:cNvPr id="18" name="Group 17"/>
          <p:cNvGrpSpPr/>
          <p:nvPr/>
        </p:nvGrpSpPr>
        <p:grpSpPr>
          <a:xfrm>
            <a:off x="4117896" y="4672132"/>
            <a:ext cx="3034784" cy="2284452"/>
            <a:chOff x="4117896" y="4672132"/>
            <a:chExt cx="3034784" cy="2284452"/>
          </a:xfrm>
        </p:grpSpPr>
        <p:pic>
          <p:nvPicPr>
            <p:cNvPr id="8" name="Image 3" descr="preencoded.png"/>
            <p:cNvPicPr>
              <a:picLocks noChangeAspect="1"/>
            </p:cNvPicPr>
            <p:nvPr/>
          </p:nvPicPr>
          <p:blipFill>
            <a:blip r:embed="rId6"/>
            <a:stretch>
              <a:fillRect/>
            </a:stretch>
          </p:blipFill>
          <p:spPr>
            <a:xfrm>
              <a:off x="4117896" y="4672132"/>
              <a:ext cx="541615" cy="541615"/>
            </a:xfrm>
            <a:prstGeom prst="rect">
              <a:avLst/>
            </a:prstGeom>
          </p:spPr>
        </p:pic>
        <p:sp>
          <p:nvSpPr>
            <p:cNvPr id="9" name="Text 3"/>
            <p:cNvSpPr/>
            <p:nvPr/>
          </p:nvSpPr>
          <p:spPr>
            <a:xfrm>
              <a:off x="4117896" y="5430322"/>
              <a:ext cx="2850713" cy="356235"/>
            </a:xfrm>
            <a:prstGeom prst="rect">
              <a:avLst/>
            </a:prstGeom>
            <a:noFill/>
            <a:ln/>
          </p:spPr>
          <p:txBody>
            <a:bodyPr wrap="none" lIns="0" tIns="0" rIns="0" bIns="0" rtlCol="0" anchor="t"/>
            <a:lstStyle/>
            <a:p>
              <a:pPr>
                <a:lnSpc>
                  <a:spcPts val="2800"/>
                </a:lnSpc>
              </a:pPr>
              <a:r>
                <a:rPr lang="en-US" sz="2200" b="1" dirty="0">
                  <a:solidFill>
                    <a:srgbClr val="EEEFF5"/>
                  </a:solidFill>
                  <a:latin typeface="Barlow" pitchFamily="34" charset="0"/>
                  <a:ea typeface="Barlow" pitchFamily="34" charset="-122"/>
                  <a:cs typeface="Barlow" pitchFamily="34" charset="-120"/>
                </a:rPr>
                <a:t>Sinh </a:t>
              </a:r>
              <a:r>
                <a:rPr lang="en-US" sz="2200" b="1" dirty="0" err="1">
                  <a:solidFill>
                    <a:srgbClr val="EEEFF5"/>
                  </a:solidFill>
                  <a:latin typeface="Barlow" pitchFamily="34" charset="0"/>
                  <a:ea typeface="Barlow" pitchFamily="34" charset="-122"/>
                  <a:cs typeface="Barlow" pitchFamily="34" charset="-120"/>
                </a:rPr>
                <a:t>nhiệt</a:t>
              </a:r>
              <a:endParaRPr lang="en-US" sz="2200" dirty="0"/>
            </a:p>
          </p:txBody>
        </p:sp>
        <p:sp>
          <p:nvSpPr>
            <p:cNvPr id="10" name="Text 4"/>
            <p:cNvSpPr/>
            <p:nvPr/>
          </p:nvSpPr>
          <p:spPr>
            <a:xfrm>
              <a:off x="4117896" y="5916454"/>
              <a:ext cx="3034784" cy="1040130"/>
            </a:xfrm>
            <a:prstGeom prst="rect">
              <a:avLst/>
            </a:prstGeom>
            <a:noFill/>
            <a:ln/>
          </p:spPr>
          <p:txBody>
            <a:bodyPr wrap="square" lIns="0" tIns="0" rIns="0" bIns="0" rtlCol="0" anchor="t"/>
            <a:lstStyle/>
            <a:p>
              <a:pPr>
                <a:lnSpc>
                  <a:spcPts val="2700"/>
                </a:lnSpc>
              </a:pPr>
              <a:r>
                <a:rPr lang="vi-VN" sz="1700" dirty="0">
                  <a:solidFill>
                    <a:srgbClr val="EEEFF5"/>
                  </a:solidFill>
                  <a:latin typeface="Montserrat" pitchFamily="34" charset="0"/>
                  <a:ea typeface="Montserrat" pitchFamily="34" charset="-122"/>
                  <a:cs typeface="Montserrat" pitchFamily="34" charset="-120"/>
                </a:rPr>
                <a:t>Vôi phản ứng với nước tỏa nhiệt, tạo ra nhiệt. Xử lý cẩn thận.</a:t>
              </a:r>
              <a:endParaRPr lang="en-US" sz="1700" dirty="0"/>
            </a:p>
          </p:txBody>
        </p:sp>
      </p:grpSp>
      <p:grpSp>
        <p:nvGrpSpPr>
          <p:cNvPr id="19" name="Group 18"/>
          <p:cNvGrpSpPr/>
          <p:nvPr/>
        </p:nvGrpSpPr>
        <p:grpSpPr>
          <a:xfrm>
            <a:off x="7477601" y="4672132"/>
            <a:ext cx="3034784" cy="2631162"/>
            <a:chOff x="7477601" y="4672132"/>
            <a:chExt cx="3034784" cy="2631162"/>
          </a:xfrm>
        </p:grpSpPr>
        <p:pic>
          <p:nvPicPr>
            <p:cNvPr id="11" name="Image 4" descr="preencoded.png"/>
            <p:cNvPicPr>
              <a:picLocks noChangeAspect="1"/>
            </p:cNvPicPr>
            <p:nvPr/>
          </p:nvPicPr>
          <p:blipFill>
            <a:blip r:embed="rId7"/>
            <a:stretch>
              <a:fillRect/>
            </a:stretch>
          </p:blipFill>
          <p:spPr>
            <a:xfrm>
              <a:off x="7477601" y="4672132"/>
              <a:ext cx="541615" cy="541615"/>
            </a:xfrm>
            <a:prstGeom prst="rect">
              <a:avLst/>
            </a:prstGeom>
          </p:spPr>
        </p:pic>
        <p:sp>
          <p:nvSpPr>
            <p:cNvPr id="12" name="Text 5"/>
            <p:cNvSpPr/>
            <p:nvPr/>
          </p:nvSpPr>
          <p:spPr>
            <a:xfrm>
              <a:off x="7477601" y="5430322"/>
              <a:ext cx="2850713" cy="356235"/>
            </a:xfrm>
            <a:prstGeom prst="rect">
              <a:avLst/>
            </a:prstGeom>
            <a:noFill/>
            <a:ln/>
          </p:spPr>
          <p:txBody>
            <a:bodyPr wrap="none" lIns="0" tIns="0" rIns="0" bIns="0" rtlCol="0" anchor="t"/>
            <a:lstStyle/>
            <a:p>
              <a:pPr>
                <a:lnSpc>
                  <a:spcPts val="2800"/>
                </a:lnSpc>
              </a:pPr>
              <a:r>
                <a:rPr lang="en-US" sz="2200" b="1" dirty="0" err="1">
                  <a:solidFill>
                    <a:srgbClr val="EEEFF5"/>
                  </a:solidFill>
                  <a:latin typeface="Barlow" pitchFamily="34" charset="0"/>
                  <a:ea typeface="Barlow" pitchFamily="34" charset="-122"/>
                  <a:cs typeface="Barlow" pitchFamily="34" charset="-120"/>
                </a:rPr>
                <a:t>Bảo</a:t>
              </a:r>
              <a:r>
                <a:rPr lang="en-US" sz="2200" b="1" dirty="0">
                  <a:solidFill>
                    <a:srgbClr val="EEEFF5"/>
                  </a:solidFill>
                  <a:latin typeface="Barlow" pitchFamily="34" charset="0"/>
                  <a:ea typeface="Barlow" pitchFamily="34" charset="-122"/>
                  <a:cs typeface="Barlow" pitchFamily="34" charset="-120"/>
                </a:rPr>
                <a:t> </a:t>
              </a:r>
              <a:r>
                <a:rPr lang="en-US" sz="2200" b="1" dirty="0" err="1">
                  <a:solidFill>
                    <a:srgbClr val="EEEFF5"/>
                  </a:solidFill>
                  <a:latin typeface="Barlow" pitchFamily="34" charset="0"/>
                  <a:ea typeface="Barlow" pitchFamily="34" charset="-122"/>
                  <a:cs typeface="Barlow" pitchFamily="34" charset="-120"/>
                </a:rPr>
                <a:t>vệ</a:t>
              </a:r>
              <a:r>
                <a:rPr lang="en-US" sz="2200" b="1" dirty="0">
                  <a:solidFill>
                    <a:srgbClr val="EEEFF5"/>
                  </a:solidFill>
                  <a:latin typeface="Barlow" pitchFamily="34" charset="0"/>
                  <a:ea typeface="Barlow" pitchFamily="34" charset="-122"/>
                  <a:cs typeface="Barlow" pitchFamily="34" charset="-120"/>
                </a:rPr>
                <a:t> da</a:t>
              </a:r>
              <a:endParaRPr lang="en-US" sz="2200" dirty="0"/>
            </a:p>
          </p:txBody>
        </p:sp>
        <p:sp>
          <p:nvSpPr>
            <p:cNvPr id="13" name="Text 6"/>
            <p:cNvSpPr/>
            <p:nvPr/>
          </p:nvSpPr>
          <p:spPr>
            <a:xfrm>
              <a:off x="7477601" y="5916454"/>
              <a:ext cx="3034784" cy="1386840"/>
            </a:xfrm>
            <a:prstGeom prst="rect">
              <a:avLst/>
            </a:prstGeom>
            <a:noFill/>
            <a:ln/>
          </p:spPr>
          <p:txBody>
            <a:bodyPr wrap="square" lIns="0" tIns="0" rIns="0" bIns="0" rtlCol="0" anchor="t"/>
            <a:lstStyle/>
            <a:p>
              <a:pPr>
                <a:lnSpc>
                  <a:spcPts val="2700"/>
                </a:lnSpc>
              </a:pPr>
              <a:r>
                <a:rPr lang="en-US" sz="1700" dirty="0" err="1">
                  <a:solidFill>
                    <a:srgbClr val="EEEFF5"/>
                  </a:solidFill>
                  <a:latin typeface="Montserrat" pitchFamily="34" charset="0"/>
                  <a:ea typeface="Montserrat" pitchFamily="34" charset="-122"/>
                  <a:cs typeface="Montserrat" pitchFamily="34" charset="-120"/>
                </a:rPr>
                <a:t>Mang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găng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tay</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và</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quần</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áo</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bảo</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hộ</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để</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tránh</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tiếp</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xúc</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với</a:t>
              </a:r>
              <a:r>
                <a:rPr lang="en-US" sz="1700" dirty="0">
                  <a:solidFill>
                    <a:srgbClr val="EEEFF5"/>
                  </a:solidFill>
                  <a:latin typeface="Montserrat" pitchFamily="34" charset="0"/>
                  <a:ea typeface="Montserrat" pitchFamily="34" charset="-122"/>
                  <a:cs typeface="Montserrat" pitchFamily="34" charset="-120"/>
                </a:rPr>
                <a:t> da </a:t>
              </a:r>
              <a:r>
                <a:rPr lang="en-US" sz="1700" dirty="0" err="1">
                  <a:solidFill>
                    <a:srgbClr val="EEEFF5"/>
                  </a:solidFill>
                  <a:latin typeface="Montserrat" pitchFamily="34" charset="0"/>
                  <a:ea typeface="Montserrat" pitchFamily="34" charset="-122"/>
                  <a:cs typeface="Montserrat" pitchFamily="34" charset="-120"/>
                </a:rPr>
                <a:t>với</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vôi</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và</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axit</a:t>
              </a:r>
              <a:r>
                <a:rPr lang="en-US" sz="1700" dirty="0">
                  <a:solidFill>
                    <a:srgbClr val="EEEFF5"/>
                  </a:solidFill>
                  <a:latin typeface="Montserrat" pitchFamily="34" charset="0"/>
                  <a:ea typeface="Montserrat" pitchFamily="34" charset="-122"/>
                  <a:cs typeface="Montserrat" pitchFamily="34" charset="-120"/>
                </a:rPr>
                <a:t>.</a:t>
              </a:r>
              <a:endParaRPr lang="en-US" sz="1700" dirty="0"/>
            </a:p>
          </p:txBody>
        </p:sp>
      </p:grpSp>
      <p:grpSp>
        <p:nvGrpSpPr>
          <p:cNvPr id="20" name="Group 19"/>
          <p:cNvGrpSpPr/>
          <p:nvPr/>
        </p:nvGrpSpPr>
        <p:grpSpPr>
          <a:xfrm>
            <a:off x="10837307" y="4672132"/>
            <a:ext cx="3034784" cy="2619256"/>
            <a:chOff x="10837307" y="4672132"/>
            <a:chExt cx="3034784" cy="2619256"/>
          </a:xfrm>
        </p:grpSpPr>
        <p:pic>
          <p:nvPicPr>
            <p:cNvPr id="14" name="Image 5" descr="preencoded.png"/>
            <p:cNvPicPr>
              <a:picLocks noChangeAspect="1"/>
            </p:cNvPicPr>
            <p:nvPr/>
          </p:nvPicPr>
          <p:blipFill>
            <a:blip r:embed="rId8"/>
            <a:stretch>
              <a:fillRect/>
            </a:stretch>
          </p:blipFill>
          <p:spPr>
            <a:xfrm>
              <a:off x="10837307" y="4672132"/>
              <a:ext cx="541615" cy="541615"/>
            </a:xfrm>
            <a:prstGeom prst="rect">
              <a:avLst/>
            </a:prstGeom>
          </p:spPr>
        </p:pic>
        <p:sp>
          <p:nvSpPr>
            <p:cNvPr id="15" name="Text 7"/>
            <p:cNvSpPr/>
            <p:nvPr/>
          </p:nvSpPr>
          <p:spPr>
            <a:xfrm>
              <a:off x="10837307" y="5430322"/>
              <a:ext cx="2850713" cy="356235"/>
            </a:xfrm>
            <a:prstGeom prst="rect">
              <a:avLst/>
            </a:prstGeom>
            <a:noFill/>
            <a:ln/>
          </p:spPr>
          <p:txBody>
            <a:bodyPr wrap="none" lIns="0" tIns="0" rIns="0" bIns="0" rtlCol="0" anchor="t"/>
            <a:lstStyle/>
            <a:p>
              <a:pPr>
                <a:lnSpc>
                  <a:spcPts val="2800"/>
                </a:lnSpc>
              </a:pPr>
              <a:r>
                <a:rPr lang="en-US" sz="2200" b="1" dirty="0">
                  <a:solidFill>
                    <a:srgbClr val="EEEFF5"/>
                  </a:solidFill>
                  <a:latin typeface="Barlow" pitchFamily="34" charset="0"/>
                  <a:ea typeface="Barlow" pitchFamily="34" charset="-122"/>
                  <a:cs typeface="Barlow" pitchFamily="34" charset="-120"/>
                </a:rPr>
                <a:t>Thông </a:t>
              </a:r>
              <a:r>
                <a:rPr lang="en-US" sz="2200" b="1" dirty="0" err="1">
                  <a:solidFill>
                    <a:srgbClr val="EEEFF5"/>
                  </a:solidFill>
                  <a:latin typeface="Barlow" pitchFamily="34" charset="0"/>
                  <a:ea typeface="Barlow" pitchFamily="34" charset="-122"/>
                  <a:cs typeface="Barlow" pitchFamily="34" charset="-120"/>
                </a:rPr>
                <a:t>gió</a:t>
              </a:r>
              <a:endParaRPr lang="en-US" sz="2200" dirty="0"/>
            </a:p>
          </p:txBody>
        </p:sp>
        <p:sp>
          <p:nvSpPr>
            <p:cNvPr id="16" name="Text 8"/>
            <p:cNvSpPr/>
            <p:nvPr/>
          </p:nvSpPr>
          <p:spPr>
            <a:xfrm>
              <a:off x="10837307" y="5904548"/>
              <a:ext cx="3034784" cy="1386840"/>
            </a:xfrm>
            <a:prstGeom prst="rect">
              <a:avLst/>
            </a:prstGeom>
            <a:noFill/>
            <a:ln/>
          </p:spPr>
          <p:txBody>
            <a:bodyPr wrap="square" lIns="0" tIns="0" rIns="0" bIns="0" rtlCol="0" anchor="t"/>
            <a:lstStyle/>
            <a:p>
              <a:pPr>
                <a:lnSpc>
                  <a:spcPts val="2700"/>
                </a:lnSpc>
              </a:pPr>
              <a:r>
                <a:rPr lang="en-US" sz="1700" dirty="0" err="1">
                  <a:solidFill>
                    <a:srgbClr val="EEEFF5"/>
                  </a:solidFill>
                  <a:latin typeface="Montserrat" pitchFamily="34" charset="0"/>
                  <a:ea typeface="Montserrat" pitchFamily="34" charset="-122"/>
                  <a:cs typeface="Montserrat" pitchFamily="34" charset="-120"/>
                </a:rPr>
                <a:t>Đảm</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bảo</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thông</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gió</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đầy</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đủ</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khi</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xử</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lý</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vôi</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và</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axit</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để</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tránh</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hít</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phải</a:t>
              </a:r>
              <a:r>
                <a:rPr lang="en-US" sz="1700" dirty="0">
                  <a:solidFill>
                    <a:srgbClr val="EEEFF5"/>
                  </a:solidFill>
                  <a:latin typeface="Montserrat" pitchFamily="34" charset="0"/>
                  <a:ea typeface="Montserrat" pitchFamily="34" charset="-122"/>
                  <a:cs typeface="Montserrat" pitchFamily="34" charset="-120"/>
                </a:rPr>
                <a:t> </a:t>
              </a:r>
              <a:r>
                <a:rPr lang="en-US" sz="1700" dirty="0" err="1">
                  <a:solidFill>
                    <a:srgbClr val="EEEFF5"/>
                  </a:solidFill>
                  <a:latin typeface="Montserrat" pitchFamily="34" charset="0"/>
                  <a:ea typeface="Montserrat" pitchFamily="34" charset="-122"/>
                  <a:cs typeface="Montserrat" pitchFamily="34" charset="-120"/>
                </a:rPr>
                <a:t>khói</a:t>
              </a:r>
              <a:r>
                <a:rPr lang="en-US" sz="1700" dirty="0">
                  <a:solidFill>
                    <a:srgbClr val="EEEFF5"/>
                  </a:solidFill>
                  <a:latin typeface="Montserrat" pitchFamily="34" charset="0"/>
                  <a:ea typeface="Montserrat" pitchFamily="34" charset="-122"/>
                  <a:cs typeface="Montserrat" pitchFamily="34" charset="-120"/>
                </a:rPr>
                <a:t>.</a:t>
              </a:r>
              <a:endParaRPr lang="en-US" sz="1700" dirty="0"/>
            </a:p>
          </p:txBody>
        </p:sp>
      </p:gr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20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2260402"/>
            <a:ext cx="4944904" cy="3708678"/>
          </a:xfrm>
          <a:prstGeom prst="rect">
            <a:avLst/>
          </a:prstGeom>
        </p:spPr>
      </p:pic>
      <p:grpSp>
        <p:nvGrpSpPr>
          <p:cNvPr id="6" name="Group 5"/>
          <p:cNvGrpSpPr/>
          <p:nvPr/>
        </p:nvGrpSpPr>
        <p:grpSpPr>
          <a:xfrm>
            <a:off x="6244709" y="2902506"/>
            <a:ext cx="7627382" cy="2424469"/>
            <a:chOff x="6244709" y="2902506"/>
            <a:chExt cx="7627382" cy="2424469"/>
          </a:xfrm>
        </p:grpSpPr>
        <p:sp>
          <p:nvSpPr>
            <p:cNvPr id="4" name="Text 0"/>
            <p:cNvSpPr/>
            <p:nvPr/>
          </p:nvSpPr>
          <p:spPr>
            <a:xfrm>
              <a:off x="6244709" y="2902506"/>
              <a:ext cx="5701546" cy="712708"/>
            </a:xfrm>
            <a:prstGeom prst="rect">
              <a:avLst/>
            </a:prstGeom>
            <a:noFill/>
            <a:ln/>
          </p:spPr>
          <p:txBody>
            <a:bodyPr wrap="none" lIns="0" tIns="0" rIns="0" bIns="0" rtlCol="0" anchor="t"/>
            <a:lstStyle/>
            <a:p>
              <a:pPr>
                <a:lnSpc>
                  <a:spcPts val="5600"/>
                </a:lnSpc>
              </a:pPr>
              <a:r>
                <a:rPr lang="en-US" sz="4450" b="1" dirty="0" err="1">
                  <a:solidFill>
                    <a:srgbClr val="9998FF"/>
                  </a:solidFill>
                  <a:latin typeface="Barlow" pitchFamily="34" charset="0"/>
                  <a:ea typeface="Barlow" pitchFamily="34" charset="-122"/>
                  <a:cs typeface="Barlow" pitchFamily="34" charset="-120"/>
                </a:rPr>
                <a:t>Kết</a:t>
              </a:r>
              <a:r>
                <a:rPr lang="en-US" sz="4450" b="1" dirty="0">
                  <a:solidFill>
                    <a:srgbClr val="9998FF"/>
                  </a:solidFill>
                  <a:latin typeface="Barlow" pitchFamily="34" charset="0"/>
                  <a:ea typeface="Barlow" pitchFamily="34" charset="-122"/>
                  <a:cs typeface="Barlow" pitchFamily="34" charset="-120"/>
                </a:rPr>
                <a:t> </a:t>
              </a:r>
              <a:r>
                <a:rPr lang="en-US" sz="4450" b="1" dirty="0" err="1">
                  <a:solidFill>
                    <a:srgbClr val="9998FF"/>
                  </a:solidFill>
                  <a:latin typeface="Barlow" pitchFamily="34" charset="0"/>
                  <a:ea typeface="Barlow" pitchFamily="34" charset="-122"/>
                  <a:cs typeface="Barlow" pitchFamily="34" charset="-120"/>
                </a:rPr>
                <a:t>thúc</a:t>
              </a:r>
              <a:endParaRPr lang="en-US" sz="4450" dirty="0"/>
            </a:p>
          </p:txBody>
        </p:sp>
        <p:sp>
          <p:nvSpPr>
            <p:cNvPr id="5" name="Text 1"/>
            <p:cNvSpPr/>
            <p:nvPr/>
          </p:nvSpPr>
          <p:spPr>
            <a:xfrm>
              <a:off x="6244709" y="3940135"/>
              <a:ext cx="7627382" cy="1386840"/>
            </a:xfrm>
            <a:prstGeom prst="rect">
              <a:avLst/>
            </a:prstGeom>
            <a:noFill/>
            <a:ln/>
          </p:spPr>
          <p:txBody>
            <a:bodyPr wrap="square" lIns="0" tIns="0" rIns="0" bIns="0" rtlCol="0" anchor="t"/>
            <a:lstStyle/>
            <a:p>
              <a:pPr>
                <a:lnSpc>
                  <a:spcPts val="2700"/>
                </a:lnSpc>
              </a:pPr>
              <a:r>
                <a:rPr lang="vi-VN" sz="3200" dirty="0">
                  <a:solidFill>
                    <a:srgbClr val="EEEFF5"/>
                  </a:solidFill>
                  <a:latin typeface="Montserrat" pitchFamily="34" charset="0"/>
                  <a:ea typeface="Montserrat" pitchFamily="34" charset="-122"/>
                  <a:cs typeface="Montserrat" pitchFamily="34" charset="-120"/>
                </a:rPr>
                <a:t>Phản ứng giữa vôi và </a:t>
              </a:r>
              <a:r>
                <a:rPr lang="vi-VN" sz="3200" dirty="0" err="1">
                  <a:solidFill>
                    <a:srgbClr val="EEEFF5"/>
                  </a:solidFill>
                  <a:latin typeface="Montserrat" pitchFamily="34" charset="0"/>
                  <a:ea typeface="Montserrat" pitchFamily="34" charset="-122"/>
                  <a:cs typeface="Montserrat" pitchFamily="34" charset="-120"/>
                </a:rPr>
                <a:t>axit</a:t>
              </a:r>
              <a:r>
                <a:rPr lang="vi-VN" sz="3200" dirty="0">
                  <a:solidFill>
                    <a:srgbClr val="EEEFF5"/>
                  </a:solidFill>
                  <a:latin typeface="Montserrat" pitchFamily="34" charset="0"/>
                  <a:ea typeface="Montserrat" pitchFamily="34" charset="-122"/>
                  <a:cs typeface="Montserrat" pitchFamily="34" charset="-120"/>
                </a:rPr>
                <a:t> là một quá trình hóa học cơ bản với một loạt các ứng dụng. Hiểu được các tính chất hóa học, các yếu tố ảnh hưởng đến tốc độ phản ứng và các biện pháp phòng ngừa an toàn là rất quan trọng để sử dụng an toàn và hiệu quả trong các ngành công nghiệp khác nhau.</a:t>
              </a:r>
              <a:endParaRPr lang="en-US" sz="3200" dirty="0"/>
            </a:p>
          </p:txBody>
        </p:sp>
      </p:gr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628</Words>
  <Application>Microsoft Office PowerPoint</Application>
  <PresentationFormat>Custom</PresentationFormat>
  <Paragraphs>65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Montserrat</vt:lpstr>
      <vt:lpstr>Barlow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5</cp:revision>
  <dcterms:created xsi:type="dcterms:W3CDTF">2024-09-22T14:07:01Z</dcterms:created>
  <dcterms:modified xsi:type="dcterms:W3CDTF">2024-09-22T16:08:21Z</dcterms:modified>
</cp:coreProperties>
</file>